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94"/>
  </p:notesMasterIdLst>
  <p:sldIdLst>
    <p:sldId id="256" r:id="rId5"/>
    <p:sldId id="286" r:id="rId6"/>
    <p:sldId id="320" r:id="rId7"/>
    <p:sldId id="385" r:id="rId8"/>
    <p:sldId id="383" r:id="rId9"/>
    <p:sldId id="384" r:id="rId10"/>
    <p:sldId id="363" r:id="rId11"/>
    <p:sldId id="358" r:id="rId12"/>
    <p:sldId id="359" r:id="rId13"/>
    <p:sldId id="392" r:id="rId14"/>
    <p:sldId id="360" r:id="rId15"/>
    <p:sldId id="361" r:id="rId16"/>
    <p:sldId id="362" r:id="rId17"/>
    <p:sldId id="401" r:id="rId18"/>
    <p:sldId id="311" r:id="rId19"/>
    <p:sldId id="321" r:id="rId20"/>
    <p:sldId id="323" r:id="rId21"/>
    <p:sldId id="271" r:id="rId22"/>
    <p:sldId id="258" r:id="rId23"/>
    <p:sldId id="314" r:id="rId24"/>
    <p:sldId id="315" r:id="rId25"/>
    <p:sldId id="317" r:id="rId26"/>
    <p:sldId id="318" r:id="rId27"/>
    <p:sldId id="374" r:id="rId28"/>
    <p:sldId id="319" r:id="rId29"/>
    <p:sldId id="322" r:id="rId30"/>
    <p:sldId id="272" r:id="rId31"/>
    <p:sldId id="386" r:id="rId32"/>
    <p:sldId id="260" r:id="rId33"/>
    <p:sldId id="324" r:id="rId34"/>
    <p:sldId id="325" r:id="rId35"/>
    <p:sldId id="326" r:id="rId36"/>
    <p:sldId id="327" r:id="rId37"/>
    <p:sldId id="328" r:id="rId38"/>
    <p:sldId id="329" r:id="rId39"/>
    <p:sldId id="330" r:id="rId40"/>
    <p:sldId id="334" r:id="rId41"/>
    <p:sldId id="335" r:id="rId42"/>
    <p:sldId id="331" r:id="rId43"/>
    <p:sldId id="332" r:id="rId44"/>
    <p:sldId id="333" r:id="rId45"/>
    <p:sldId id="336" r:id="rId46"/>
    <p:sldId id="337" r:id="rId47"/>
    <p:sldId id="338" r:id="rId48"/>
    <p:sldId id="301" r:id="rId49"/>
    <p:sldId id="263" r:id="rId50"/>
    <p:sldId id="270" r:id="rId51"/>
    <p:sldId id="262" r:id="rId52"/>
    <p:sldId id="312" r:id="rId53"/>
    <p:sldId id="343" r:id="rId54"/>
    <p:sldId id="365" r:id="rId55"/>
    <p:sldId id="344" r:id="rId56"/>
    <p:sldId id="342" r:id="rId57"/>
    <p:sldId id="281" r:id="rId58"/>
    <p:sldId id="280" r:id="rId59"/>
    <p:sldId id="276" r:id="rId60"/>
    <p:sldId id="266" r:id="rId61"/>
    <p:sldId id="267" r:id="rId62"/>
    <p:sldId id="404" r:id="rId63"/>
    <p:sldId id="279" r:id="rId64"/>
    <p:sldId id="352" r:id="rId65"/>
    <p:sldId id="287" r:id="rId66"/>
    <p:sldId id="394" r:id="rId67"/>
    <p:sldId id="397" r:id="rId68"/>
    <p:sldId id="395" r:id="rId69"/>
    <p:sldId id="396" r:id="rId70"/>
    <p:sldId id="379" r:id="rId71"/>
    <p:sldId id="406" r:id="rId72"/>
    <p:sldId id="380" r:id="rId73"/>
    <p:sldId id="403" r:id="rId74"/>
    <p:sldId id="346" r:id="rId75"/>
    <p:sldId id="347" r:id="rId76"/>
    <p:sldId id="369" r:id="rId77"/>
    <p:sldId id="376" r:id="rId78"/>
    <p:sldId id="407" r:id="rId79"/>
    <p:sldId id="405" r:id="rId80"/>
    <p:sldId id="377" r:id="rId81"/>
    <p:sldId id="408" r:id="rId82"/>
    <p:sldId id="372" r:id="rId83"/>
    <p:sldId id="410" r:id="rId84"/>
    <p:sldId id="351" r:id="rId85"/>
    <p:sldId id="409" r:id="rId86"/>
    <p:sldId id="389" r:id="rId87"/>
    <p:sldId id="366" r:id="rId88"/>
    <p:sldId id="402" r:id="rId89"/>
    <p:sldId id="391" r:id="rId90"/>
    <p:sldId id="308" r:id="rId91"/>
    <p:sldId id="293" r:id="rId92"/>
    <p:sldId id="305" r:id="rId9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588" autoAdjust="0"/>
    <p:restoredTop sz="94660" autoAdjust="0"/>
  </p:normalViewPr>
  <p:slideViewPr>
    <p:cSldViewPr snapToGrid="0">
      <p:cViewPr varScale="1">
        <p:scale>
          <a:sx n="73" d="100"/>
          <a:sy n="73" d="100"/>
        </p:scale>
        <p:origin x="594" y="7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76" Type="http://schemas.openxmlformats.org/officeDocument/2006/relationships/slide" Target="slides/slide72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97" Type="http://schemas.openxmlformats.org/officeDocument/2006/relationships/theme" Target="theme/theme1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87" Type="http://schemas.openxmlformats.org/officeDocument/2006/relationships/slide" Target="slides/slide83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90" Type="http://schemas.openxmlformats.org/officeDocument/2006/relationships/slide" Target="slides/slide86.xml"/><Relationship Id="rId95" Type="http://schemas.openxmlformats.org/officeDocument/2006/relationships/presProps" Target="presProp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93" Type="http://schemas.openxmlformats.org/officeDocument/2006/relationships/slide" Target="slides/slide89.xml"/><Relationship Id="rId98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91" Type="http://schemas.openxmlformats.org/officeDocument/2006/relationships/slide" Target="slides/slide87.xml"/><Relationship Id="rId9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image" Target="../media/image53.png"/><Relationship Id="rId4" Type="http://schemas.openxmlformats.org/officeDocument/2006/relationships/image" Target="../media/image57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image" Target="../media/image53.png"/><Relationship Id="rId4" Type="http://schemas.openxmlformats.org/officeDocument/2006/relationships/image" Target="../media/image57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AC90161-6E2F-41CE-8956-972081341C6E}" type="doc">
      <dgm:prSet loTypeId="urn:microsoft.com/office/officeart/2005/8/layout/hProcess10" loCatId="process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E46577BB-CEA4-4AF1-9318-D13941664FE6}">
      <dgm:prSet phldrT="[Text]" custT="1"/>
      <dgm:spPr/>
      <dgm:t>
        <a:bodyPr/>
        <a:lstStyle/>
        <a:p>
          <a:r>
            <a:rPr lang="en-US" sz="1800" dirty="0"/>
            <a:t>Build Grid and Geometrical Structures for transformer, windings and boundaries.</a:t>
          </a:r>
        </a:p>
      </dgm:t>
    </dgm:pt>
    <dgm:pt modelId="{9EE6572D-A336-4194-8237-4D2B3B8EB93F}" type="parTrans" cxnId="{35EB559E-9594-46B5-BEC9-D3071573423A}">
      <dgm:prSet/>
      <dgm:spPr/>
      <dgm:t>
        <a:bodyPr/>
        <a:lstStyle/>
        <a:p>
          <a:endParaRPr lang="en-US"/>
        </a:p>
      </dgm:t>
    </dgm:pt>
    <dgm:pt modelId="{22D62A13-11C4-4694-AA5C-AE4AD9993A37}" type="sibTrans" cxnId="{35EB559E-9594-46B5-BEC9-D3071573423A}">
      <dgm:prSet/>
      <dgm:spPr/>
      <dgm:t>
        <a:bodyPr/>
        <a:lstStyle/>
        <a:p>
          <a:endParaRPr lang="en-US"/>
        </a:p>
      </dgm:t>
    </dgm:pt>
    <dgm:pt modelId="{3B62F779-C8C4-4403-A321-BC49F982E4AB}">
      <dgm:prSet phldrT="[Text]" custT="1"/>
      <dgm:spPr/>
      <dgm:t>
        <a:bodyPr/>
        <a:lstStyle/>
        <a:p>
          <a:r>
            <a:rPr lang="en-US" sz="1800" dirty="0"/>
            <a:t>Set </a:t>
          </a:r>
          <a:r>
            <a:rPr lang="en-US" sz="1800" dirty="0">
              <a:latin typeface="Cambria Math" panose="02040503050406030204" pitchFamily="18" charset="0"/>
              <a:ea typeface="Cambria Math" panose="02040503050406030204" pitchFamily="18" charset="0"/>
            </a:rPr>
            <a:t>𝜀, 𝜇, 𝜎,</a:t>
          </a:r>
          <a:r>
            <a:rPr lang="en-US" sz="1800" dirty="0"/>
            <a:t> Material Inhomogeneity, Dispersion and Non-Linearity Model Parameters. </a:t>
          </a:r>
        </a:p>
      </dgm:t>
    </dgm:pt>
    <dgm:pt modelId="{B4FCB578-19E2-41EE-8660-AFE169495C01}" type="parTrans" cxnId="{257F950C-E9BC-49EC-8EBE-C3164199A048}">
      <dgm:prSet/>
      <dgm:spPr/>
      <dgm:t>
        <a:bodyPr/>
        <a:lstStyle/>
        <a:p>
          <a:endParaRPr lang="en-US"/>
        </a:p>
      </dgm:t>
    </dgm:pt>
    <dgm:pt modelId="{78D50FA3-D6C2-48F3-8D3E-753AA09ACF6F}" type="sibTrans" cxnId="{257F950C-E9BC-49EC-8EBE-C3164199A048}">
      <dgm:prSet/>
      <dgm:spPr/>
      <dgm:t>
        <a:bodyPr/>
        <a:lstStyle/>
        <a:p>
          <a:endParaRPr lang="en-US"/>
        </a:p>
      </dgm:t>
    </dgm:pt>
    <dgm:pt modelId="{7972CBEC-541E-4414-B55B-F7CCE4DF0F06}">
      <dgm:prSet phldrT="[Text]" custT="1"/>
      <dgm:spPr/>
      <dgm:t>
        <a:bodyPr/>
        <a:lstStyle/>
        <a:p>
          <a:r>
            <a:rPr lang="en-US" sz="1800" dirty="0"/>
            <a:t>Add volume current sources, set resolution and run Simulation for desired discrete steps.</a:t>
          </a:r>
        </a:p>
      </dgm:t>
    </dgm:pt>
    <dgm:pt modelId="{E58F12A8-020F-4E66-9F79-8D115F2D8881}" type="parTrans" cxnId="{D7518A30-BAD7-4D23-9745-E945FD3C1D90}">
      <dgm:prSet/>
      <dgm:spPr/>
      <dgm:t>
        <a:bodyPr/>
        <a:lstStyle/>
        <a:p>
          <a:endParaRPr lang="en-US"/>
        </a:p>
      </dgm:t>
    </dgm:pt>
    <dgm:pt modelId="{584CC7BB-0E88-4DA0-9B00-329BCA4F54CF}" type="sibTrans" cxnId="{D7518A30-BAD7-4D23-9745-E945FD3C1D90}">
      <dgm:prSet/>
      <dgm:spPr/>
      <dgm:t>
        <a:bodyPr/>
        <a:lstStyle/>
        <a:p>
          <a:endParaRPr lang="en-US"/>
        </a:p>
      </dgm:t>
    </dgm:pt>
    <dgm:pt modelId="{2052D8C4-2593-46BA-BCAF-F10C03B13E22}">
      <dgm:prSet custT="1"/>
      <dgm:spPr/>
      <dgm:t>
        <a:bodyPr/>
        <a:lstStyle/>
        <a:p>
          <a:r>
            <a:rPr lang="en-US" sz="1800" dirty="0"/>
            <a:t>Apply 3D Discrete Fourier Transform to find transmitted Poynting Flux and  Broadband Response.</a:t>
          </a:r>
        </a:p>
      </dgm:t>
    </dgm:pt>
    <dgm:pt modelId="{BEC49860-EA48-4438-ACBB-E85975CEF42E}" type="parTrans" cxnId="{5EB911CB-E503-415C-884D-C8B457C2580F}">
      <dgm:prSet/>
      <dgm:spPr/>
      <dgm:t>
        <a:bodyPr/>
        <a:lstStyle/>
        <a:p>
          <a:endParaRPr lang="en-US"/>
        </a:p>
      </dgm:t>
    </dgm:pt>
    <dgm:pt modelId="{F862F71C-3A44-4CD3-B601-3BAA4F36C9B2}" type="sibTrans" cxnId="{5EB911CB-E503-415C-884D-C8B457C2580F}">
      <dgm:prSet/>
      <dgm:spPr/>
      <dgm:t>
        <a:bodyPr/>
        <a:lstStyle/>
        <a:p>
          <a:endParaRPr lang="en-US"/>
        </a:p>
      </dgm:t>
    </dgm:pt>
    <dgm:pt modelId="{CA1A814B-CD73-4ABC-8A50-14BF1F4EEFA3}" type="pres">
      <dgm:prSet presAssocID="{EAC90161-6E2F-41CE-8956-972081341C6E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11EF07C-38A5-4CF6-A42F-624F61D73E02}" type="pres">
      <dgm:prSet presAssocID="{E46577BB-CEA4-4AF1-9318-D13941664FE6}" presName="composite" presStyleCnt="0"/>
      <dgm:spPr/>
    </dgm:pt>
    <dgm:pt modelId="{BAEA5892-5815-4FB6-8552-6609C18A3C74}" type="pres">
      <dgm:prSet presAssocID="{E46577BB-CEA4-4AF1-9318-D13941664FE6}" presName="imagSh" presStyleLbl="bgImgPlace1" presStyleIdx="0" presStyleCnt="4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391694FC-8E0A-4097-9DE2-524E393C6CCE}" type="pres">
      <dgm:prSet presAssocID="{E46577BB-CEA4-4AF1-9318-D13941664FE6}" presName="tx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BAF70CA-EC59-4394-BE21-3A85CFED56AF}" type="pres">
      <dgm:prSet presAssocID="{22D62A13-11C4-4694-AA5C-AE4AD9993A37}" presName="sibTrans" presStyleLbl="sibTrans2D1" presStyleIdx="0" presStyleCnt="3"/>
      <dgm:spPr/>
      <dgm:t>
        <a:bodyPr/>
        <a:lstStyle/>
        <a:p>
          <a:endParaRPr lang="en-US"/>
        </a:p>
      </dgm:t>
    </dgm:pt>
    <dgm:pt modelId="{A38777E0-2651-4C4C-83E1-883EFED2964A}" type="pres">
      <dgm:prSet presAssocID="{22D62A13-11C4-4694-AA5C-AE4AD9993A37}" presName="connTx" presStyleLbl="sibTrans2D1" presStyleIdx="0" presStyleCnt="3"/>
      <dgm:spPr/>
      <dgm:t>
        <a:bodyPr/>
        <a:lstStyle/>
        <a:p>
          <a:endParaRPr lang="en-US"/>
        </a:p>
      </dgm:t>
    </dgm:pt>
    <dgm:pt modelId="{C5F67F6E-BE9B-41FD-83FD-8A7F626163DC}" type="pres">
      <dgm:prSet presAssocID="{3B62F779-C8C4-4403-A321-BC49F982E4AB}" presName="composite" presStyleCnt="0"/>
      <dgm:spPr/>
    </dgm:pt>
    <dgm:pt modelId="{3BFF8D25-77DF-4B49-8500-DF1B850067C0}" type="pres">
      <dgm:prSet presAssocID="{3B62F779-C8C4-4403-A321-BC49F982E4AB}" presName="imagSh" presStyleLbl="bgImgPlace1" presStyleIdx="1" presStyleCnt="4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</dgm:pt>
    <dgm:pt modelId="{F144BABE-85A4-4349-B4AC-17F4EF0A35EC}" type="pres">
      <dgm:prSet presAssocID="{3B62F779-C8C4-4403-A321-BC49F982E4AB}" presName="tx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522EE6B-B06D-4A84-9E4C-FD875CD05B60}" type="pres">
      <dgm:prSet presAssocID="{78D50FA3-D6C2-48F3-8D3E-753AA09ACF6F}" presName="sibTrans" presStyleLbl="sibTrans2D1" presStyleIdx="1" presStyleCnt="3"/>
      <dgm:spPr/>
      <dgm:t>
        <a:bodyPr/>
        <a:lstStyle/>
        <a:p>
          <a:endParaRPr lang="en-US"/>
        </a:p>
      </dgm:t>
    </dgm:pt>
    <dgm:pt modelId="{9692A6D9-AE56-4BDF-A9B1-D4E67A21F93D}" type="pres">
      <dgm:prSet presAssocID="{78D50FA3-D6C2-48F3-8D3E-753AA09ACF6F}" presName="connTx" presStyleLbl="sibTrans2D1" presStyleIdx="1" presStyleCnt="3"/>
      <dgm:spPr/>
      <dgm:t>
        <a:bodyPr/>
        <a:lstStyle/>
        <a:p>
          <a:endParaRPr lang="en-US"/>
        </a:p>
      </dgm:t>
    </dgm:pt>
    <dgm:pt modelId="{B23379DC-716C-4C26-B461-2A7424FF9A97}" type="pres">
      <dgm:prSet presAssocID="{7972CBEC-541E-4414-B55B-F7CCE4DF0F06}" presName="composite" presStyleCnt="0"/>
      <dgm:spPr/>
    </dgm:pt>
    <dgm:pt modelId="{D409A809-F4A7-4B44-8C09-689152D3CE15}" type="pres">
      <dgm:prSet presAssocID="{7972CBEC-541E-4414-B55B-F7CCE4DF0F06}" presName="imagSh" presStyleLbl="bgImgPlace1" presStyleIdx="2" presStyleCnt="4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</dgm:pt>
    <dgm:pt modelId="{C63B5AEA-A435-41A5-A1ED-E2CD48DAF650}" type="pres">
      <dgm:prSet presAssocID="{7972CBEC-541E-4414-B55B-F7CCE4DF0F06}" presName="tx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A48A4DC-0DC0-4751-908F-09B1C084456E}" type="pres">
      <dgm:prSet presAssocID="{584CC7BB-0E88-4DA0-9B00-329BCA4F54CF}" presName="sibTrans" presStyleLbl="sibTrans2D1" presStyleIdx="2" presStyleCnt="3"/>
      <dgm:spPr/>
      <dgm:t>
        <a:bodyPr/>
        <a:lstStyle/>
        <a:p>
          <a:endParaRPr lang="en-US"/>
        </a:p>
      </dgm:t>
    </dgm:pt>
    <dgm:pt modelId="{51CCB95B-B2CA-48D9-8547-BF3A9D4D0734}" type="pres">
      <dgm:prSet presAssocID="{584CC7BB-0E88-4DA0-9B00-329BCA4F54CF}" presName="connTx" presStyleLbl="sibTrans2D1" presStyleIdx="2" presStyleCnt="3"/>
      <dgm:spPr/>
      <dgm:t>
        <a:bodyPr/>
        <a:lstStyle/>
        <a:p>
          <a:endParaRPr lang="en-US"/>
        </a:p>
      </dgm:t>
    </dgm:pt>
    <dgm:pt modelId="{8C1DB810-306D-4BEC-BE24-904AC351E273}" type="pres">
      <dgm:prSet presAssocID="{2052D8C4-2593-46BA-BCAF-F10C03B13E22}" presName="composite" presStyleCnt="0"/>
      <dgm:spPr/>
    </dgm:pt>
    <dgm:pt modelId="{BC5AD54B-F353-4C9F-9880-729D06EF0262}" type="pres">
      <dgm:prSet presAssocID="{2052D8C4-2593-46BA-BCAF-F10C03B13E22}" presName="imagSh" presStyleLbl="bgImgPlace1" presStyleIdx="3" presStyleCnt="4" custLinFactNeighborX="-11558" custLinFactNeighborY="723"/>
      <dgm:spPr>
        <a:blipFill rotWithShape="1">
          <a:blip xmlns:r="http://schemas.openxmlformats.org/officeDocument/2006/relationships" r:embed="rId4"/>
          <a:stretch>
            <a:fillRect/>
          </a:stretch>
        </a:blipFill>
      </dgm:spPr>
    </dgm:pt>
    <dgm:pt modelId="{30ADB834-5B2C-498A-8E4B-73E85E1D22B7}" type="pres">
      <dgm:prSet presAssocID="{2052D8C4-2593-46BA-BCAF-F10C03B13E22}" presName="tx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9A1C51C-2242-4F1E-9473-C13F074437D9}" type="presOf" srcId="{584CC7BB-0E88-4DA0-9B00-329BCA4F54CF}" destId="{51CCB95B-B2CA-48D9-8547-BF3A9D4D0734}" srcOrd="1" destOrd="0" presId="urn:microsoft.com/office/officeart/2005/8/layout/hProcess10"/>
    <dgm:cxn modelId="{AEE0A5E5-B5FD-4198-9B55-6B5F6EB0838A}" type="presOf" srcId="{2052D8C4-2593-46BA-BCAF-F10C03B13E22}" destId="{30ADB834-5B2C-498A-8E4B-73E85E1D22B7}" srcOrd="0" destOrd="0" presId="urn:microsoft.com/office/officeart/2005/8/layout/hProcess10"/>
    <dgm:cxn modelId="{9C2F0356-ED03-4390-BEA1-3299F8633F09}" type="presOf" srcId="{E46577BB-CEA4-4AF1-9318-D13941664FE6}" destId="{391694FC-8E0A-4097-9DE2-524E393C6CCE}" srcOrd="0" destOrd="0" presId="urn:microsoft.com/office/officeart/2005/8/layout/hProcess10"/>
    <dgm:cxn modelId="{D7518A30-BAD7-4D23-9745-E945FD3C1D90}" srcId="{EAC90161-6E2F-41CE-8956-972081341C6E}" destId="{7972CBEC-541E-4414-B55B-F7CCE4DF0F06}" srcOrd="2" destOrd="0" parTransId="{E58F12A8-020F-4E66-9F79-8D115F2D8881}" sibTransId="{584CC7BB-0E88-4DA0-9B00-329BCA4F54CF}"/>
    <dgm:cxn modelId="{257F950C-E9BC-49EC-8EBE-C3164199A048}" srcId="{EAC90161-6E2F-41CE-8956-972081341C6E}" destId="{3B62F779-C8C4-4403-A321-BC49F982E4AB}" srcOrd="1" destOrd="0" parTransId="{B4FCB578-19E2-41EE-8660-AFE169495C01}" sibTransId="{78D50FA3-D6C2-48F3-8D3E-753AA09ACF6F}"/>
    <dgm:cxn modelId="{C93B08F6-AE1F-4434-A8DE-433BFE956514}" type="presOf" srcId="{EAC90161-6E2F-41CE-8956-972081341C6E}" destId="{CA1A814B-CD73-4ABC-8A50-14BF1F4EEFA3}" srcOrd="0" destOrd="0" presId="urn:microsoft.com/office/officeart/2005/8/layout/hProcess10"/>
    <dgm:cxn modelId="{8E949585-72CA-4575-97ED-ED72F4402278}" type="presOf" srcId="{22D62A13-11C4-4694-AA5C-AE4AD9993A37}" destId="{A38777E0-2651-4C4C-83E1-883EFED2964A}" srcOrd="1" destOrd="0" presId="urn:microsoft.com/office/officeart/2005/8/layout/hProcess10"/>
    <dgm:cxn modelId="{45D627B8-3445-4FF6-AADF-DFE4F129E0EA}" type="presOf" srcId="{3B62F779-C8C4-4403-A321-BC49F982E4AB}" destId="{F144BABE-85A4-4349-B4AC-17F4EF0A35EC}" srcOrd="0" destOrd="0" presId="urn:microsoft.com/office/officeart/2005/8/layout/hProcess10"/>
    <dgm:cxn modelId="{FFAB1C3D-B380-41A9-BC3E-BC9C644F6667}" type="presOf" srcId="{7972CBEC-541E-4414-B55B-F7CCE4DF0F06}" destId="{C63B5AEA-A435-41A5-A1ED-E2CD48DAF650}" srcOrd="0" destOrd="0" presId="urn:microsoft.com/office/officeart/2005/8/layout/hProcess10"/>
    <dgm:cxn modelId="{32D53038-758E-4412-BDC1-DF165AF5BBFF}" type="presOf" srcId="{22D62A13-11C4-4694-AA5C-AE4AD9993A37}" destId="{CBAF70CA-EC59-4394-BE21-3A85CFED56AF}" srcOrd="0" destOrd="0" presId="urn:microsoft.com/office/officeart/2005/8/layout/hProcess10"/>
    <dgm:cxn modelId="{8E1A9772-A800-4F00-9C7E-25957907B53A}" type="presOf" srcId="{78D50FA3-D6C2-48F3-8D3E-753AA09ACF6F}" destId="{9692A6D9-AE56-4BDF-A9B1-D4E67A21F93D}" srcOrd="1" destOrd="0" presId="urn:microsoft.com/office/officeart/2005/8/layout/hProcess10"/>
    <dgm:cxn modelId="{5EB911CB-E503-415C-884D-C8B457C2580F}" srcId="{EAC90161-6E2F-41CE-8956-972081341C6E}" destId="{2052D8C4-2593-46BA-BCAF-F10C03B13E22}" srcOrd="3" destOrd="0" parTransId="{BEC49860-EA48-4438-ACBB-E85975CEF42E}" sibTransId="{F862F71C-3A44-4CD3-B601-3BAA4F36C9B2}"/>
    <dgm:cxn modelId="{0D4D8255-B3B6-4E88-A38B-1B33564D7787}" type="presOf" srcId="{78D50FA3-D6C2-48F3-8D3E-753AA09ACF6F}" destId="{4522EE6B-B06D-4A84-9E4C-FD875CD05B60}" srcOrd="0" destOrd="0" presId="urn:microsoft.com/office/officeart/2005/8/layout/hProcess10"/>
    <dgm:cxn modelId="{35EB559E-9594-46B5-BEC9-D3071573423A}" srcId="{EAC90161-6E2F-41CE-8956-972081341C6E}" destId="{E46577BB-CEA4-4AF1-9318-D13941664FE6}" srcOrd="0" destOrd="0" parTransId="{9EE6572D-A336-4194-8237-4D2B3B8EB93F}" sibTransId="{22D62A13-11C4-4694-AA5C-AE4AD9993A37}"/>
    <dgm:cxn modelId="{091797E8-B630-4839-AAFD-1BE185F14340}" type="presOf" srcId="{584CC7BB-0E88-4DA0-9B00-329BCA4F54CF}" destId="{4A48A4DC-0DC0-4751-908F-09B1C084456E}" srcOrd="0" destOrd="0" presId="urn:microsoft.com/office/officeart/2005/8/layout/hProcess10"/>
    <dgm:cxn modelId="{D5DB254D-90D2-4214-898F-85F4F6888F8D}" type="presParOf" srcId="{CA1A814B-CD73-4ABC-8A50-14BF1F4EEFA3}" destId="{811EF07C-38A5-4CF6-A42F-624F61D73E02}" srcOrd="0" destOrd="0" presId="urn:microsoft.com/office/officeart/2005/8/layout/hProcess10"/>
    <dgm:cxn modelId="{A91573E2-C6A5-4689-918A-D08F92717AD6}" type="presParOf" srcId="{811EF07C-38A5-4CF6-A42F-624F61D73E02}" destId="{BAEA5892-5815-4FB6-8552-6609C18A3C74}" srcOrd="0" destOrd="0" presId="urn:microsoft.com/office/officeart/2005/8/layout/hProcess10"/>
    <dgm:cxn modelId="{75CF3341-D68E-4ECE-A199-8D62A58D1F81}" type="presParOf" srcId="{811EF07C-38A5-4CF6-A42F-624F61D73E02}" destId="{391694FC-8E0A-4097-9DE2-524E393C6CCE}" srcOrd="1" destOrd="0" presId="urn:microsoft.com/office/officeart/2005/8/layout/hProcess10"/>
    <dgm:cxn modelId="{DFDC8C43-00B4-4F6B-814D-DB83B0AD78D1}" type="presParOf" srcId="{CA1A814B-CD73-4ABC-8A50-14BF1F4EEFA3}" destId="{CBAF70CA-EC59-4394-BE21-3A85CFED56AF}" srcOrd="1" destOrd="0" presId="urn:microsoft.com/office/officeart/2005/8/layout/hProcess10"/>
    <dgm:cxn modelId="{388CA372-F389-40A1-9AAE-CA125259280A}" type="presParOf" srcId="{CBAF70CA-EC59-4394-BE21-3A85CFED56AF}" destId="{A38777E0-2651-4C4C-83E1-883EFED2964A}" srcOrd="0" destOrd="0" presId="urn:microsoft.com/office/officeart/2005/8/layout/hProcess10"/>
    <dgm:cxn modelId="{EEDF1564-06C5-4F1D-BD24-F5C1D42167B5}" type="presParOf" srcId="{CA1A814B-CD73-4ABC-8A50-14BF1F4EEFA3}" destId="{C5F67F6E-BE9B-41FD-83FD-8A7F626163DC}" srcOrd="2" destOrd="0" presId="urn:microsoft.com/office/officeart/2005/8/layout/hProcess10"/>
    <dgm:cxn modelId="{284F0666-768C-45EB-A218-D9BDA6A41D78}" type="presParOf" srcId="{C5F67F6E-BE9B-41FD-83FD-8A7F626163DC}" destId="{3BFF8D25-77DF-4B49-8500-DF1B850067C0}" srcOrd="0" destOrd="0" presId="urn:microsoft.com/office/officeart/2005/8/layout/hProcess10"/>
    <dgm:cxn modelId="{2234F9EA-DA87-4F6F-995A-B018B9454546}" type="presParOf" srcId="{C5F67F6E-BE9B-41FD-83FD-8A7F626163DC}" destId="{F144BABE-85A4-4349-B4AC-17F4EF0A35EC}" srcOrd="1" destOrd="0" presId="urn:microsoft.com/office/officeart/2005/8/layout/hProcess10"/>
    <dgm:cxn modelId="{9BC1BBF6-5BEE-4A19-9A3E-50540498E229}" type="presParOf" srcId="{CA1A814B-CD73-4ABC-8A50-14BF1F4EEFA3}" destId="{4522EE6B-B06D-4A84-9E4C-FD875CD05B60}" srcOrd="3" destOrd="0" presId="urn:microsoft.com/office/officeart/2005/8/layout/hProcess10"/>
    <dgm:cxn modelId="{60F96FD2-19DA-4AEF-9AB6-5E671D96B6B5}" type="presParOf" srcId="{4522EE6B-B06D-4A84-9E4C-FD875CD05B60}" destId="{9692A6D9-AE56-4BDF-A9B1-D4E67A21F93D}" srcOrd="0" destOrd="0" presId="urn:microsoft.com/office/officeart/2005/8/layout/hProcess10"/>
    <dgm:cxn modelId="{BACEDA1C-6EE6-435B-BE62-8D89D800A078}" type="presParOf" srcId="{CA1A814B-CD73-4ABC-8A50-14BF1F4EEFA3}" destId="{B23379DC-716C-4C26-B461-2A7424FF9A97}" srcOrd="4" destOrd="0" presId="urn:microsoft.com/office/officeart/2005/8/layout/hProcess10"/>
    <dgm:cxn modelId="{E691FAE7-2F2B-4293-B182-A2B62239D4F5}" type="presParOf" srcId="{B23379DC-716C-4C26-B461-2A7424FF9A97}" destId="{D409A809-F4A7-4B44-8C09-689152D3CE15}" srcOrd="0" destOrd="0" presId="urn:microsoft.com/office/officeart/2005/8/layout/hProcess10"/>
    <dgm:cxn modelId="{68CD2A17-DE60-4ABE-A61B-F621BC6EC7ED}" type="presParOf" srcId="{B23379DC-716C-4C26-B461-2A7424FF9A97}" destId="{C63B5AEA-A435-41A5-A1ED-E2CD48DAF650}" srcOrd="1" destOrd="0" presId="urn:microsoft.com/office/officeart/2005/8/layout/hProcess10"/>
    <dgm:cxn modelId="{63061C78-202E-43D4-8A98-663C87CDD58D}" type="presParOf" srcId="{CA1A814B-CD73-4ABC-8A50-14BF1F4EEFA3}" destId="{4A48A4DC-0DC0-4751-908F-09B1C084456E}" srcOrd="5" destOrd="0" presId="urn:microsoft.com/office/officeart/2005/8/layout/hProcess10"/>
    <dgm:cxn modelId="{4D2CA27A-0542-4FF0-B0E5-CA45C55C8EE8}" type="presParOf" srcId="{4A48A4DC-0DC0-4751-908F-09B1C084456E}" destId="{51CCB95B-B2CA-48D9-8547-BF3A9D4D0734}" srcOrd="0" destOrd="0" presId="urn:microsoft.com/office/officeart/2005/8/layout/hProcess10"/>
    <dgm:cxn modelId="{4764B05A-ED71-4DEE-9A89-231A58A4F851}" type="presParOf" srcId="{CA1A814B-CD73-4ABC-8A50-14BF1F4EEFA3}" destId="{8C1DB810-306D-4BEC-BE24-904AC351E273}" srcOrd="6" destOrd="0" presId="urn:microsoft.com/office/officeart/2005/8/layout/hProcess10"/>
    <dgm:cxn modelId="{3B8D6466-1A41-4324-8DE7-7FE8A8F15DD0}" type="presParOf" srcId="{8C1DB810-306D-4BEC-BE24-904AC351E273}" destId="{BC5AD54B-F353-4C9F-9880-729D06EF0262}" srcOrd="0" destOrd="0" presId="urn:microsoft.com/office/officeart/2005/8/layout/hProcess10"/>
    <dgm:cxn modelId="{0B6331AB-E8BA-4E36-B5F6-5AF69EB39734}" type="presParOf" srcId="{8C1DB810-306D-4BEC-BE24-904AC351E273}" destId="{30ADB834-5B2C-498A-8E4B-73E85E1D22B7}" srcOrd="1" destOrd="0" presId="urn:microsoft.com/office/officeart/2005/8/layout/hProcess10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AEA5892-5815-4FB6-8552-6609C18A3C74}">
      <dsp:nvSpPr>
        <dsp:cNvPr id="0" name=""/>
        <dsp:cNvSpPr/>
      </dsp:nvSpPr>
      <dsp:spPr>
        <a:xfrm>
          <a:off x="1419" y="697478"/>
          <a:ext cx="1847738" cy="1847738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91694FC-8E0A-4097-9DE2-524E393C6CCE}">
      <dsp:nvSpPr>
        <dsp:cNvPr id="0" name=""/>
        <dsp:cNvSpPr/>
      </dsp:nvSpPr>
      <dsp:spPr>
        <a:xfrm>
          <a:off x="302213" y="1806121"/>
          <a:ext cx="1847738" cy="184773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/>
            <a:t>Build Grid and Geometrical Structures for transformer, windings and boundaries.</a:t>
          </a:r>
        </a:p>
      </dsp:txBody>
      <dsp:txXfrm>
        <a:off x="356331" y="1860239"/>
        <a:ext cx="1739502" cy="1739502"/>
      </dsp:txXfrm>
    </dsp:sp>
    <dsp:sp modelId="{CBAF70CA-EC59-4394-BE21-3A85CFED56AF}">
      <dsp:nvSpPr>
        <dsp:cNvPr id="0" name=""/>
        <dsp:cNvSpPr/>
      </dsp:nvSpPr>
      <dsp:spPr>
        <a:xfrm>
          <a:off x="2205072" y="1399354"/>
          <a:ext cx="355915" cy="44398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900" kern="1200"/>
        </a:p>
      </dsp:txBody>
      <dsp:txXfrm>
        <a:off x="2205072" y="1488151"/>
        <a:ext cx="249141" cy="266391"/>
      </dsp:txXfrm>
    </dsp:sp>
    <dsp:sp modelId="{3BFF8D25-77DF-4B49-8500-DF1B850067C0}">
      <dsp:nvSpPr>
        <dsp:cNvPr id="0" name=""/>
        <dsp:cNvSpPr/>
      </dsp:nvSpPr>
      <dsp:spPr>
        <a:xfrm>
          <a:off x="2866058" y="697478"/>
          <a:ext cx="1847738" cy="1847738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144BABE-85A4-4349-B4AC-17F4EF0A35EC}">
      <dsp:nvSpPr>
        <dsp:cNvPr id="0" name=""/>
        <dsp:cNvSpPr/>
      </dsp:nvSpPr>
      <dsp:spPr>
        <a:xfrm>
          <a:off x="3166852" y="1806121"/>
          <a:ext cx="1847738" cy="184773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/>
            <a:t>Set </a:t>
          </a:r>
          <a:r>
            <a:rPr lang="en-US" sz="1800" kern="1200" dirty="0">
              <a:latin typeface="Cambria Math" panose="02040503050406030204" pitchFamily="18" charset="0"/>
              <a:ea typeface="Cambria Math" panose="02040503050406030204" pitchFamily="18" charset="0"/>
            </a:rPr>
            <a:t>𝜀, 𝜇, 𝜎,</a:t>
          </a:r>
          <a:r>
            <a:rPr lang="en-US" sz="1800" kern="1200" dirty="0"/>
            <a:t> Material Inhomogeneity, Dispersion and Non-Linearity Model Parameters. </a:t>
          </a:r>
        </a:p>
      </dsp:txBody>
      <dsp:txXfrm>
        <a:off x="3220970" y="1860239"/>
        <a:ext cx="1739502" cy="1739502"/>
      </dsp:txXfrm>
    </dsp:sp>
    <dsp:sp modelId="{4522EE6B-B06D-4A84-9E4C-FD875CD05B60}">
      <dsp:nvSpPr>
        <dsp:cNvPr id="0" name=""/>
        <dsp:cNvSpPr/>
      </dsp:nvSpPr>
      <dsp:spPr>
        <a:xfrm>
          <a:off x="5069712" y="1399354"/>
          <a:ext cx="355915" cy="44398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900" kern="1200"/>
        </a:p>
      </dsp:txBody>
      <dsp:txXfrm>
        <a:off x="5069712" y="1488151"/>
        <a:ext cx="249141" cy="266391"/>
      </dsp:txXfrm>
    </dsp:sp>
    <dsp:sp modelId="{D409A809-F4A7-4B44-8C09-689152D3CE15}">
      <dsp:nvSpPr>
        <dsp:cNvPr id="0" name=""/>
        <dsp:cNvSpPr/>
      </dsp:nvSpPr>
      <dsp:spPr>
        <a:xfrm>
          <a:off x="5730697" y="697478"/>
          <a:ext cx="1847738" cy="1847738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63B5AEA-A435-41A5-A1ED-E2CD48DAF650}">
      <dsp:nvSpPr>
        <dsp:cNvPr id="0" name=""/>
        <dsp:cNvSpPr/>
      </dsp:nvSpPr>
      <dsp:spPr>
        <a:xfrm>
          <a:off x="6031492" y="1806121"/>
          <a:ext cx="1847738" cy="184773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/>
            <a:t>Add volume current sources, set resolution and run Simulation for desired discrete steps.</a:t>
          </a:r>
        </a:p>
      </dsp:txBody>
      <dsp:txXfrm>
        <a:off x="6085610" y="1860239"/>
        <a:ext cx="1739502" cy="1739502"/>
      </dsp:txXfrm>
    </dsp:sp>
    <dsp:sp modelId="{4A48A4DC-0DC0-4751-908F-09B1C084456E}">
      <dsp:nvSpPr>
        <dsp:cNvPr id="0" name=""/>
        <dsp:cNvSpPr/>
      </dsp:nvSpPr>
      <dsp:spPr>
        <a:xfrm rot="17323">
          <a:off x="7859602" y="1406135"/>
          <a:ext cx="281172" cy="44398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900" kern="1200"/>
        </a:p>
      </dsp:txBody>
      <dsp:txXfrm>
        <a:off x="7859603" y="1494719"/>
        <a:ext cx="196820" cy="266391"/>
      </dsp:txXfrm>
    </dsp:sp>
    <dsp:sp modelId="{BC5AD54B-F353-4C9F-9880-729D06EF0262}">
      <dsp:nvSpPr>
        <dsp:cNvPr id="0" name=""/>
        <dsp:cNvSpPr/>
      </dsp:nvSpPr>
      <dsp:spPr>
        <a:xfrm>
          <a:off x="8381775" y="710837"/>
          <a:ext cx="1847738" cy="1847738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4"/>
          <a:stretch>
            <a:fillRect/>
          </a:stretch>
        </a:blip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0ADB834-5B2C-498A-8E4B-73E85E1D22B7}">
      <dsp:nvSpPr>
        <dsp:cNvPr id="0" name=""/>
        <dsp:cNvSpPr/>
      </dsp:nvSpPr>
      <dsp:spPr>
        <a:xfrm>
          <a:off x="8896131" y="1806121"/>
          <a:ext cx="1847738" cy="184773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/>
            <a:t>Apply 3D Discrete Fourier Transform to find transmitted Poynting Flux and  Broadband Response.</a:t>
          </a:r>
        </a:p>
      </dsp:txBody>
      <dsp:txXfrm>
        <a:off x="8950249" y="1860239"/>
        <a:ext cx="1739502" cy="173950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10">
  <dgm:title val=""/>
  <dgm:desc val=""/>
  <dgm:catLst>
    <dgm:cat type="process" pri="3000"/>
    <dgm:cat type="picture" pri="30000"/>
    <dgm:cat type="pictureconvert" pri="3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op="equ" fact="0.3333"/>
      <dgm:constr type="primFontSz" for="des" forName="txNode" op="equ" val="65"/>
      <dgm:constr type="primFontSz" for="des" forName="connTx" op="equ" val="55"/>
      <dgm:constr type="primFontSz" for="des" forName="connTx" refType="primFontSz" refFor="des" refForName="txNode" op="lte" fact="0.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imagSh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 refType="w" fact="0.14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if>
          <dgm:else name="Name7">
            <dgm:constrLst>
              <dgm:constr type="l" for="ch" forName="imagSh" refType="w" fact="0.14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else>
        </dgm:choose>
        <dgm:ruleLst/>
        <dgm:layoutNode name="imagSh" styleLbl="b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x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imagSh"/>
            <dgm:param type="dstNode" val="imagSh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35"/>
            <dgm:constr type="endPad" refType="connDist" fact="0.3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594E49-C8A1-4DC7-9175-CE5FC57CECAB}" type="datetimeFigureOut">
              <a:rPr lang="en-US" smtClean="0"/>
              <a:t>06-Oct-20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FD1E28-263F-4A51-8EF7-5EB3F330C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3274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FD1E28-263F-4A51-8EF7-5EB3F330C73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4799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A9B6A-07F3-4DFE-AA98-CE3D72AF4661}" type="datetime1">
              <a:rPr lang="en-US" smtClean="0"/>
              <a:t>06-Oct-20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Modeling and Simulation of Magnetic Transmission Lines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9528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B1E43-7E1B-484D-8C8A-90D39957AC01}" type="datetime1">
              <a:rPr lang="en-US" smtClean="0"/>
              <a:t>06-Oct-20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Modeling and Simulation of Magnetic Transmission Lines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9159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37248E-75A7-4661-9A50-0CE9B1D0C8CA}" type="datetime1">
              <a:rPr lang="en-US" smtClean="0"/>
              <a:t>06-Oct-20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Modeling and Simulation of Magnetic Transmission Lines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5346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63AA1-9D63-4252-BF40-FC4DDE464564}" type="datetime1">
              <a:rPr lang="en-US" smtClean="0"/>
              <a:t>06-Oct-20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Modeling and Simulation of Magnetic Transmission Lines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4447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D07C0B-F1FD-48E5-9D22-147673693AD7}" type="datetime1">
              <a:rPr lang="en-US" smtClean="0"/>
              <a:t>06-Oct-20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Modeling and Simulation of Magnetic Transmission Lines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6481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007F54-1644-4320-A26A-A4BED20872D1}" type="datetime1">
              <a:rPr lang="en-US" smtClean="0"/>
              <a:t>06-Oct-20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Modeling and Simulation of Magnetic Transmission Lines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9111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2277A-44D7-458F-82E5-CD9C42605D3B}" type="datetime1">
              <a:rPr lang="en-US" smtClean="0"/>
              <a:t>06-Oct-20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Modeling and Simulation of Magnetic Transmission Lines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2007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83CD7-832C-4D34-ACE7-92D68A77FF42}" type="datetime1">
              <a:rPr lang="en-US" smtClean="0"/>
              <a:t>06-Oct-20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3652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48587C-922B-4DDF-A013-1BA8F446A4CD}" type="datetime1">
              <a:rPr lang="en-US" smtClean="0"/>
              <a:t>06-Oct-20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Modeling and Simulation of Magnetic Transmission Lines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9876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64F65-4BFD-4AB1-919B-44D4414E9C6C}" type="datetime1">
              <a:rPr lang="en-US" smtClean="0"/>
              <a:t>06-Oct-20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Modeling and Simulation of Magnetic Transmission Lines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9561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58407A-07BC-40B1-A1DA-C2D9825121E6}" type="datetime1">
              <a:rPr lang="en-US" smtClean="0"/>
              <a:t>06-Oct-20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Modeling and Simulation of Magnetic Transmission Lines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2006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FD3554-44C2-4A13-9408-7ED483EB63A7}" type="datetime1">
              <a:rPr lang="en-US" smtClean="0"/>
              <a:t>06-Oct-20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Modeling and Simulation of Magnetic Transmission Lines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41BDBF-CF61-41E7-A287-A81E5C0F23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4693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7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image" Target="../media/image60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2" Type="http://schemas.openxmlformats.org/officeDocument/2006/relationships/image" Target="../media/image63.emf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76.png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12" Type="http://schemas.openxmlformats.org/officeDocument/2006/relationships/image" Target="../media/image75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11" Type="http://schemas.openxmlformats.org/officeDocument/2006/relationships/image" Target="../media/image74.png"/><Relationship Id="rId5" Type="http://schemas.openxmlformats.org/officeDocument/2006/relationships/image" Target="../media/image68.png"/><Relationship Id="rId10" Type="http://schemas.openxmlformats.org/officeDocument/2006/relationships/image" Target="../media/image73.png"/><Relationship Id="rId4" Type="http://schemas.openxmlformats.org/officeDocument/2006/relationships/image" Target="../media/image67.png"/><Relationship Id="rId9" Type="http://schemas.openxmlformats.org/officeDocument/2006/relationships/image" Target="../media/image72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13" Type="http://schemas.openxmlformats.org/officeDocument/2006/relationships/image" Target="../media/image87.png"/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12" Type="http://schemas.openxmlformats.org/officeDocument/2006/relationships/image" Target="../media/image86.png"/><Relationship Id="rId2" Type="http://schemas.openxmlformats.org/officeDocument/2006/relationships/image" Target="../media/image7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11" Type="http://schemas.openxmlformats.org/officeDocument/2006/relationships/image" Target="../media/image85.png"/><Relationship Id="rId5" Type="http://schemas.openxmlformats.org/officeDocument/2006/relationships/image" Target="../media/image79.png"/><Relationship Id="rId10" Type="http://schemas.openxmlformats.org/officeDocument/2006/relationships/image" Target="../media/image84.png"/><Relationship Id="rId4" Type="http://schemas.openxmlformats.org/officeDocument/2006/relationships/image" Target="../media/image78.png"/><Relationship Id="rId9" Type="http://schemas.openxmlformats.org/officeDocument/2006/relationships/image" Target="../media/image83.png"/><Relationship Id="rId14" Type="http://schemas.openxmlformats.org/officeDocument/2006/relationships/image" Target="../media/image88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emf"/><Relationship Id="rId2" Type="http://schemas.openxmlformats.org/officeDocument/2006/relationships/image" Target="../media/image860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emf"/><Relationship Id="rId2" Type="http://schemas.openxmlformats.org/officeDocument/2006/relationships/image" Target="../media/image91.emf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emf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emf"/><Relationship Id="rId2" Type="http://schemas.openxmlformats.org/officeDocument/2006/relationships/image" Target="../media/image880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emf"/><Relationship Id="rId2" Type="http://schemas.openxmlformats.org/officeDocument/2006/relationships/image" Target="../media/image95.emf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emf"/><Relationship Id="rId2" Type="http://schemas.openxmlformats.org/officeDocument/2006/relationships/image" Target="../media/image90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emf"/><Relationship Id="rId2" Type="http://schemas.openxmlformats.org/officeDocument/2006/relationships/image" Target="../media/image98.emf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emf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emf"/><Relationship Id="rId2" Type="http://schemas.openxmlformats.org/officeDocument/2006/relationships/image" Target="../media/image101.emf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Muhammad Shamaas</a:t>
            </a: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2018-MS-EE-4</a:t>
            </a: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Supervisor: Dr. Muhammad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Asghar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Saqib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0378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1.1. Sample Materials for Manufacturing Magnetic Transmission Lines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/>
              <p:cNvSpPr>
                <a:spLocks noGrp="1"/>
              </p:cNvSpPr>
              <p:nvPr>
                <p:ph idx="1"/>
              </p:nvPr>
            </p:nvSpPr>
            <p:spPr>
              <a:xfrm>
                <a:off x="413982" y="1825625"/>
                <a:ext cx="5850340" cy="4895850"/>
              </a:xfrm>
            </p:spPr>
            <p:txBody>
              <a:bodyPr>
                <a:normAutofit fontScale="70000" lnSpcReduction="20000"/>
              </a:bodyPr>
              <a:lstStyle/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following materials 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can be used for 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manufacturing 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Magnetic Transmission Lines.</a:t>
                </a:r>
                <a:endParaRPr 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514350" indent="-514350">
                  <a:lnSpc>
                    <a:spcPct val="120000"/>
                  </a:lnSpc>
                  <a:buFont typeface="+mj-lt"/>
                  <a:buAutoNum type="arabicPeriod"/>
                </a:pP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Ferromagnetic materials: Iron, Nickel, Cobalt, Manganese alloys e.g. </a:t>
                </a:r>
                <a:r>
                  <a:rPr lang="en-US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NiFe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𝐹𝑒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14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𝐵</m:t>
                    </m:r>
                  </m:oMath>
                </a14:m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MnSb, </a:t>
                </a:r>
                <a:r>
                  <a:rPr lang="en-US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MnAs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US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CuAl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𝑀𝑛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pPr marL="514350" indent="-514350">
                  <a:lnSpc>
                    <a:spcPct val="120000"/>
                  </a:lnSpc>
                  <a:buFont typeface="+mj-lt"/>
                  <a:buAutoNum type="arabicPeriod"/>
                </a:pP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Ferrimagnetic materials: Iron, Nickel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Cobalt, 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Zinc, Manganese, </a:t>
                </a:r>
                <a:r>
                  <a:rPr lang="en-US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Aluminium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alloys 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e.g.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𝐹𝑒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𝑂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Pb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𝐹𝑒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𝑂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19</m:t>
                        </m:r>
                      </m:sub>
                    </m:sSub>
                  </m:oMath>
                </a14:m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B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a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𝐹𝑒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12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𝑂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19</m:t>
                        </m:r>
                      </m:sub>
                    </m:sSub>
                  </m:oMath>
                </a14:m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NiO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𝐹𝑒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𝑂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𝐹𝑒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5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𝑂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12</m:t>
                        </m:r>
                      </m:sub>
                    </m:sSub>
                  </m:oMath>
                </a14:m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They have 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 permeability that can be very high at dc, but 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decreases 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quickly with increasing frequency according to </a:t>
                </a:r>
                <a:r>
                  <a:rPr lang="en-US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Snoek’s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law. These materials are electric insulators or semiconductors.</a:t>
                </a: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Content Placehold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13982" y="1825625"/>
                <a:ext cx="5850340" cy="4895850"/>
              </a:xfrm>
              <a:blipFill>
                <a:blip r:embed="rId2"/>
                <a:stretch>
                  <a:fillRect l="-1146" t="-622" r="-6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Modeling and Simulation of Magnetic Transmission Lines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fld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0648" y="2043989"/>
            <a:ext cx="5428845" cy="371536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extBox 1"/>
          <p:cNvSpPr txBox="1"/>
          <p:nvPr/>
        </p:nvSpPr>
        <p:spPr>
          <a:xfrm>
            <a:off x="6490648" y="5912601"/>
            <a:ext cx="542884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 smtClean="0"/>
              <a:t>Source: https</a:t>
            </a:r>
            <a:r>
              <a:rPr lang="en-US" sz="700" dirty="0"/>
              <a:t>://www.researchgate.net/publication/321357089_Magnetic_material_selection_for_EMI_filters/figures?lo=1</a:t>
            </a:r>
          </a:p>
        </p:txBody>
      </p:sp>
    </p:spTree>
    <p:extLst>
      <p:ext uri="{BB962C8B-B14F-4D97-AF65-F5344CB8AC3E}">
        <p14:creationId xmlns:p14="http://schemas.microsoft.com/office/powerpoint/2010/main" val="4174842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1.1. Magnetic Susceptibility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t>11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7" name="Picture 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0361" y="1972121"/>
            <a:ext cx="5337175" cy="40055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941696" y="1787857"/>
            <a:ext cx="472212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When a ferromagnetic material is magnetized, the susceptibility follows the a non-linear curve.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When the material is saturated, the magnetic susceptibility becomes zero.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Besides Magnetic Field Intensity, permeability is strongly dependent on chemical composition, crystal structure, stress, temperature and time after magnetization</a:t>
            </a:r>
          </a:p>
        </p:txBody>
      </p:sp>
    </p:spTree>
    <p:extLst>
      <p:ext uri="{BB962C8B-B14F-4D97-AF65-F5344CB8AC3E}">
        <p14:creationId xmlns:p14="http://schemas.microsoft.com/office/powerpoint/2010/main" val="2059664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1.1. Magnetic Hysteresis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38200" y="1861849"/>
            <a:ext cx="520238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+mj-lt"/>
              <a:buAutoNum type="arabicPeriod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Ferromagnetic materials are non-linear as their permeability varies with the strength of applied field intensity.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The flux in a ferromagnetic material depends on the instantaneous Magnetomotive force and its history. 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At high magnetic field intensity, the material saturates, limiting further increase of Magnetic Flux.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t>12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" name="Picture 9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5181" y="1753790"/>
            <a:ext cx="5332095" cy="400177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80868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1.1. Dielectric and Diamagnetic Losses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t>13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Content Placeholder 5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5996" y="2087059"/>
            <a:ext cx="5100747" cy="382846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579055" y="1690688"/>
                <a:ext cx="4926841" cy="36770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During Lorentz resonance, lattice vibrations or electronic resonance, the harmonic oscillations become extreme. The in-phase flux cancels the anti-phase flux so the observed permittivity and permeability drops. </a:t>
                </a:r>
              </a:p>
              <a:p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sz="2400" b="1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′′</m:t>
                              </m:r>
                            </m:sup>
                          </m:sSup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𝜀</m:t>
                      </m:r>
                      <m:r>
                        <a:rPr lang="en-US" sz="2400" b="1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𝑗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𝜎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𝜔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055" y="1690688"/>
                <a:ext cx="4926841" cy="3677032"/>
              </a:xfrm>
              <a:prstGeom prst="rect">
                <a:avLst/>
              </a:prstGeom>
              <a:blipFill rotWithShape="1">
                <a:blip r:embed="rId3"/>
                <a:stretch>
                  <a:fillRect l="-1980" t="-1325" r="-18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70702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1.1. Other Losses in Magnetic Cores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725612"/>
            <a:ext cx="10515600" cy="50323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Non-linear, Frequency dependent energy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loss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effects in magnetic materials: 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Conductance Loss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Skin Effect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Loss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Proximity Effect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Loss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Self Capacitance Dielectric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Loss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Self Capacitance Circulating Currents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Loss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Core Residual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Loss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Core Eddy </a:t>
            </a:r>
            <a:r>
              <a:rPr lang="en-US">
                <a:latin typeface="Times New Roman" pitchFamily="18" charset="0"/>
                <a:cs typeface="Times New Roman" pitchFamily="18" charset="0"/>
              </a:rPr>
              <a:t>Current </a:t>
            </a:r>
            <a:r>
              <a:rPr lang="en-US" smtClean="0">
                <a:latin typeface="Times New Roman" pitchFamily="18" charset="0"/>
                <a:cs typeface="Times New Roman" pitchFamily="18" charset="0"/>
              </a:rPr>
              <a:t>Loss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t>14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9246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62479" y="873715"/>
            <a:ext cx="10515600" cy="2852737"/>
          </a:xfrm>
        </p:spPr>
        <p:txBody>
          <a:bodyPr/>
          <a:lstStyle/>
          <a:p>
            <a:pPr algn="ctr"/>
            <a:r>
              <a:rPr lang="en-US" dirty="0">
                <a:latin typeface="Times New Roman" pitchFamily="18" charset="0"/>
                <a:cs typeface="Times New Roman" pitchFamily="18" charset="0"/>
              </a:rPr>
              <a:t>2. Magnetic Circuit Modeling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t>15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170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2. Three Magnetic Circuit Models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This chapter discusses three magnetic circuit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models for Ferromagnetic Transmission Lines: 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DC Non-linear Reluctance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Model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Low Frequency Permeance-Capacitance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Model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High Frequency Magnetic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Transmission Line Model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t>16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4067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04554" y="2074460"/>
            <a:ext cx="10515600" cy="1641854"/>
          </a:xfrm>
        </p:spPr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2.1. Magnetic Reluctance Model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t>17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0226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2.1. Complex Magnetic Reluctance Model for Magnetic Circuits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5869" t="42601" r="50994" b="14400"/>
          <a:stretch/>
        </p:blipFill>
        <p:spPr>
          <a:xfrm>
            <a:off x="6176750" y="2316886"/>
            <a:ext cx="4632278" cy="356685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t>18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7" name="Picture 6"/>
          <p:cNvPicPr/>
          <p:nvPr/>
        </p:nvPicPr>
        <p:blipFill rotWithShape="1">
          <a:blip r:embed="rId3"/>
          <a:srcRect l="22522" r="29258"/>
          <a:stretch/>
        </p:blipFill>
        <p:spPr>
          <a:xfrm>
            <a:off x="805218" y="2316886"/>
            <a:ext cx="4757382" cy="351619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29170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2.1. Complex Magnetic Reluctance Model for Magnetic Circuits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879975"/>
              </a:xfrm>
            </p:spPr>
            <p:txBody>
              <a:bodyPr>
                <a:normAutofit/>
              </a:bodyPr>
              <a:lstStyle/>
              <a:p>
                <a:r>
                  <a:rPr lang="en-US" sz="2600" dirty="0">
                    <a:latin typeface="Times New Roman" pitchFamily="18" charset="0"/>
                    <a:cs typeface="Times New Roman" pitchFamily="18" charset="0"/>
                  </a:rPr>
                  <a:t>H. A. Rowland’s Law (1873) is the counterpart of G. Ohm’s Law (1827) for Magnetic circuits. Complex Reluctance Model defines Magnetic reluctance as the ratio of sinusoidal Magnetomotive Force and sinusoidal Magnetic Flux.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𝓡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𝓕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𝟇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∮"/>
                              <m:limLoc m:val="undOvr"/>
                              <m:subHide m:val="on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𝑯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𝑑𝑙</m:t>
                              </m:r>
                            </m:e>
                          </m:nary>
                        </m:num>
                        <m:den>
                          <m:nary>
                            <m:naryPr>
                              <m:chr m:val="∬"/>
                              <m:limLoc m:val="undOvr"/>
                              <m:subHide m:val="on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𝑩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𝑑𝑆</m:t>
                              </m:r>
                            </m:e>
                          </m:nary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𝓡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|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∅</m:t>
                          </m:r>
                        </m:sup>
                      </m:sSup>
                    </m:oMath>
                  </m:oMathPara>
                </a14:m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  <a:p>
                <a:r>
                  <a:rPr lang="en-US" sz="2600" dirty="0">
                    <a:latin typeface="Times New Roman" pitchFamily="18" charset="0"/>
                    <a:cs typeface="Times New Roman" pitchFamily="18" charset="0"/>
                  </a:rPr>
                  <a:t>Lossy Complex Magnetic Reluctance is non-linear and varies with the magnetic field. It resists Magnetic flux.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879975"/>
              </a:xfrm>
              <a:blipFill rotWithShape="1">
                <a:blip r:embed="rId2"/>
                <a:stretch>
                  <a:fillRect l="-928" t="-1873" r="-11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t>19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9521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Research Objectives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10803341" cy="4530725"/>
              </a:xfrm>
            </p:spPr>
            <p:txBody>
              <a:bodyPr>
                <a:normAutofit/>
              </a:bodyPr>
              <a:lstStyle/>
              <a:p>
                <a:pPr marL="514350" lvl="0" indent="-514350">
                  <a:buFont typeface="+mj-lt"/>
                  <a:buAutoNum type="arabicPeriod"/>
                </a:pP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Model dispersive, inhomogeneous, </a:t>
                </a:r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gyromagnetic 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and </a:t>
                </a:r>
                <a:r>
                  <a:rPr lang="en-US" sz="2400" dirty="0" err="1" smtClean="0">
                    <a:latin typeface="Times New Roman" pitchFamily="18" charset="0"/>
                    <a:cs typeface="Times New Roman" pitchFamily="18" charset="0"/>
                  </a:rPr>
                  <a:t>lossy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 Magnetic materials.</a:t>
                </a:r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514350" lvl="0" indent="-514350">
                  <a:buFont typeface="+mj-lt"/>
                  <a:buAutoNum type="arabicPeriod"/>
                </a:pPr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Study equivalent magnetic circuits 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for ferromagnetic transmission lines using </a:t>
                </a:r>
              </a:p>
              <a:p>
                <a:pPr lvl="1"/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DC Magnetic Reluctance Model for a cumulatively compounded 1800 rpm, 40V low voltage, low power DC generator.  </a:t>
                </a:r>
              </a:p>
              <a:p>
                <a:pPr lvl="1"/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Low frequency </a:t>
                </a: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(150 kHz) </a:t>
                </a:r>
                <a:r>
                  <a:rPr lang="en-US" dirty="0" err="1" smtClean="0">
                    <a:latin typeface="Times New Roman" pitchFamily="18" charset="0"/>
                    <a:cs typeface="Times New Roman" pitchFamily="18" charset="0"/>
                  </a:rPr>
                  <a:t>Permeance</a:t>
                </a:r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-Capacitance Model for a small length (0.1 m i.e. about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  <m:t>−5</m:t>
                        </m:r>
                      </m:sup>
                    </m:sSup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λ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 </m:t>
                    </m:r>
                  </m:oMath>
                </a14:m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at 150 kHz) </a:t>
                </a: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pulse transformer </a:t>
                </a:r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used </a:t>
                </a: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in a </a:t>
                </a:r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160 / </a:t>
                </a: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5 V, 100 A, low </a:t>
                </a:r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voltage, low power, isolated, </a:t>
                </a: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full bridge buck </a:t>
                </a:r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converter. </a:t>
                </a:r>
              </a:p>
              <a:p>
                <a:pPr lvl="1"/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High </a:t>
                </a: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frequency </a:t>
                </a:r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(1 MHz – 1 GHz) Magnetic Transmission Line model for </a:t>
                </a: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a small length (30 cm i.e. 1</a:t>
                </a:r>
                <a:r>
                  <a:rPr lang="el-GR" dirty="0">
                    <a:latin typeface="Times New Roman" pitchFamily="18" charset="0"/>
                    <a:cs typeface="Times New Roman" pitchFamily="18" charset="0"/>
                  </a:rPr>
                  <a:t>λ</a:t>
                </a: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 at 1 GHz</a:t>
                </a:r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), dispersive, </a:t>
                </a: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gyromagnetic, </a:t>
                </a:r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Ferromagnetic core used </a:t>
                </a: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in a low voltage, low </a:t>
                </a:r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power pulse transformer simulated </a:t>
                </a: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using Finite Difference Time Domain (FDTD) Simulator </a:t>
                </a:r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MEEP.  </a:t>
                </a:r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10803341" cy="4530725"/>
              </a:xfrm>
              <a:blipFill>
                <a:blip r:embed="rId2"/>
                <a:stretch>
                  <a:fillRect l="-733" t="-1882" r="-14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t>2</a:t>
            </a:fld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234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2.1. Inconsistency in Complex Magnetic Reluctance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In 1969, R. W. Buntenbach proved that the model is not power invariant. Reluctance Power Loss cannot be calculated using Joule Heating Law (1842) Analogy due to dimensional inconsistency:</a:t>
                </a:r>
              </a:p>
              <a:p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]=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𝐴𝑚𝑝𝑒𝑟𝑒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𝑉𝑜𝑙𝑡</m:t>
                      </m:r>
                    </m:oMath>
                  </m:oMathPara>
                </a14:m>
                <a:endParaRPr lang="en-US" i="1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𝑏𝑢𝑡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i="1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]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𝟇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𝓡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  <m:r>
                        <a:rPr lang="en-US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𝐴𝑚𝑝𝑒𝑟𝑒</m:t>
                      </m:r>
                      <m:r>
                        <a:rPr lang="en-US" b="0" i="1" smtClean="0">
                          <a:latin typeface="Cambria Math"/>
                        </a:rPr>
                        <m:t>.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𝑉𝑜𝑙𝑡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𝑆𝑒𝑐𝑜𝑛𝑑</m:t>
                      </m:r>
                    </m:oMath>
                  </m:oMathPara>
                </a14:m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  <a:p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Hence this is not an accurate model for Power and Energy Flow.</a:t>
                </a:r>
              </a:p>
              <a:p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t>20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110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2.1. Reluctance model for a Compounded DC Generator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t>21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Content Placeholder 5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91657" y="2320119"/>
            <a:ext cx="8211696" cy="312463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709684" y="232011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405043" y="1842448"/>
                <a:ext cx="3348091" cy="39801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1. Electric System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𝑇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𝐸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𝐴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𝐴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𝐴</m:t>
                              </m:r>
                            </m:sub>
                          </m:sSub>
                          <m:r>
                            <a:rPr lang="en-US" i="1">
                              <a:latin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𝑆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𝐿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𝐹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𝐴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𝐹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𝑇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𝐹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  <a:p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2. Magnetic System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ℱ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𝑛𝑒𝑡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ℱ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𝐹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±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ℱ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𝑆𝐸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ℱ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𝐴𝑅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𝑁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𝐹</m:t>
                          </m:r>
                        </m:sub>
                      </m:sSub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𝐹</m:t>
                          </m:r>
                        </m:sub>
                        <m:sup>
                          <m:r>
                            <a:rPr lang="en-US" i="1">
                              <a:latin typeface="Cambria Math"/>
                            </a:rPr>
                            <m:t>∗</m:t>
                          </m:r>
                        </m:sup>
                      </m:sSubSup>
                      <m:r>
                        <a:rPr lang="en-US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𝑁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𝐹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𝐹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±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𝑁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𝑆𝐸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𝐴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ℱ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𝐴𝑅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i="1" dirty="0">
                  <a:latin typeface="Times New Roman" pitchFamily="18" charset="0"/>
                  <a:cs typeface="Times New Roman" pitchFamily="18" charset="0"/>
                </a:endParaRPr>
              </a:p>
              <a:p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3. Relation between Electric and Magnetic System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𝐸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𝐴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=</m:t>
                      </m:r>
                      <m:r>
                        <a:rPr lang="en-US" i="1">
                          <a:latin typeface="Cambria Math"/>
                        </a:rPr>
                        <m:t>𝑘</m:t>
                      </m:r>
                      <m:r>
                        <a:rPr lang="en-US" i="1">
                          <a:latin typeface="Cambria Math"/>
                        </a:rPr>
                        <m:t>𝜙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𝜔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043" y="1842448"/>
                <a:ext cx="3348091" cy="3980192"/>
              </a:xfrm>
              <a:prstGeom prst="rect">
                <a:avLst/>
              </a:prstGeom>
              <a:blipFill rotWithShape="1">
                <a:blip r:embed="rId3"/>
                <a:stretch>
                  <a:fillRect l="-1455" t="-7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56519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2.1. Simulation of Reluctance model for a Compounded DC Generator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t>22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Content Placeholder 5"/>
          <p:cNvPicPr>
            <a:picLocks noGrp="1"/>
          </p:cNvPicPr>
          <p:nvPr>
            <p:ph idx="1"/>
          </p:nvPr>
        </p:nvPicPr>
        <p:blipFill rotWithShape="1">
          <a:blip r:embed="rId2"/>
          <a:srcRect l="17538" t="17899" r="1842" b="11271"/>
          <a:stretch/>
        </p:blipFill>
        <p:spPr bwMode="auto">
          <a:xfrm>
            <a:off x="2664024" y="1798330"/>
            <a:ext cx="9293251" cy="4351338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0" y="1896507"/>
            <a:ext cx="262037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Parameters: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sz="2400" baseline="-25000" dirty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=0.19 Ω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sz="2400" baseline="-25000" dirty="0"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=0.02 Ω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sz="2400" baseline="-25000" dirty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=20-50Ω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sz="2400" baseline="-25000" dirty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=1000 turns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sz="2400" baseline="-25000" dirty="0"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=2000 turns 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Rated speed=1800 rpm.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Rated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Voltage=40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V.</a:t>
            </a:r>
          </a:p>
        </p:txBody>
      </p:sp>
    </p:spTree>
    <p:extLst>
      <p:ext uri="{BB962C8B-B14F-4D97-AF65-F5344CB8AC3E}">
        <p14:creationId xmlns:p14="http://schemas.microsoft.com/office/powerpoint/2010/main" val="3127287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2.1. Simulation of Non-Linear Reluctance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t>23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Content Placeholder 5"/>
          <p:cNvPicPr>
            <a:picLocks noGrp="1"/>
          </p:cNvPicPr>
          <p:nvPr>
            <p:ph idx="1"/>
          </p:nvPr>
        </p:nvPicPr>
        <p:blipFill rotWithShape="1">
          <a:blip r:embed="rId2"/>
          <a:srcRect l="20374" t="16183" r="5600" b="2882"/>
          <a:stretch/>
        </p:blipFill>
        <p:spPr bwMode="auto">
          <a:xfrm>
            <a:off x="4575828" y="1716443"/>
            <a:ext cx="7376561" cy="4351338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641446" y="1828800"/>
                <a:ext cx="3934382" cy="34315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Reluctance is a function of Magnetic Voltage.</a:t>
                </a:r>
              </a:p>
              <a:p>
                <a:pPr marL="457200" indent="-457200">
                  <a:buFont typeface="+mj-lt"/>
                  <a:buAutoNum type="arabicPeriod"/>
                </a:pPr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Magnetic Flux is given by</a:t>
                </a:r>
              </a:p>
              <a:p>
                <a:pPr marL="457200" indent="-457200">
                  <a:buFont typeface="+mj-lt"/>
                  <a:buAutoNum type="arabicPeriod"/>
                </a:pPr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𝟇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𝓕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𝓡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457200" indent="-457200">
                  <a:buFont typeface="+mj-lt"/>
                  <a:buAutoNum type="arabicPeriod"/>
                </a:pPr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446" y="1828800"/>
                <a:ext cx="3934382" cy="3431517"/>
              </a:xfrm>
              <a:prstGeom prst="rect">
                <a:avLst/>
              </a:prstGeom>
              <a:blipFill rotWithShape="1">
                <a:blip r:embed="rId3"/>
                <a:stretch>
                  <a:fillRect l="-2012" t="-1421" r="-35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14416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2.1. Simulation of Non-Linear Reluctance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/>
              <a:t>24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02" y="1766638"/>
            <a:ext cx="5773783" cy="433363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8104" y="1759785"/>
            <a:ext cx="5782914" cy="434048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77062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2.1. Simulation of Reluctance model for a Compounded DC Generator 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/>
              <a:t>25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941695" y="1773283"/>
            <a:ext cx="3760934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The rotor mechanical speed was increased from 1000 to 2500 rpm in steps of 250rpm.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Reluctance model is only suitable for steady state simulations of machines if the reluctance profile of the magnetic core and the voltage/ flux relation is known.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3026" y="1773283"/>
            <a:ext cx="5750774" cy="431636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006522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Times New Roman" pitchFamily="18" charset="0"/>
                <a:cs typeface="Times New Roman" pitchFamily="18" charset="0"/>
              </a:rPr>
              <a:t>2.2. Permeance-Capacitance Model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t>26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3033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2.2.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Tellegen’s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Gyrator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theory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(1948)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38199" y="1690688"/>
            <a:ext cx="108731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B.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Tellegen’s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Gyrator theory (1948) can describe power invariant transformation of magnetic and electric quantities. The dual effort and flow quantities are related by the gyration constant N.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t>27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8" name="Picture 7"/>
          <p:cNvPicPr/>
          <p:nvPr/>
        </p:nvPicPr>
        <p:blipFill rotWithShape="1">
          <a:blip r:embed="rId2"/>
          <a:srcRect t="5813" b="9912"/>
          <a:stretch/>
        </p:blipFill>
        <p:spPr bwMode="auto">
          <a:xfrm>
            <a:off x="3011299" y="3054791"/>
            <a:ext cx="5353160" cy="3381186"/>
          </a:xfrm>
          <a:prstGeom prst="rect">
            <a:avLst/>
          </a:prstGeom>
          <a:ln w="952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957953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2.2.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Tellegen’s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Gyrator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(1948)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162550" cy="4351338"/>
              </a:xfrm>
            </p:spPr>
            <p:txBody>
              <a:bodyPr/>
              <a:lstStyle/>
              <a:p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gyrator transforms magnetic displacement current (rate of change of magnetic flux) into induced electric voltage.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𝑁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𝛷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</m:oMath>
                  </m:oMathPara>
                </a14:m>
                <a:endParaRPr 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gyrator transforms electric 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conduction current 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into 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generated Magnetomotive force.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ℱ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𝑁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162550" cy="4351338"/>
              </a:xfrm>
              <a:blipFill>
                <a:blip r:embed="rId2"/>
                <a:stretch>
                  <a:fillRect l="-2128" t="-2381" r="-26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Modeling and Simulation of Magnetic Transmission Lines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/>
              <a:t>28</a:t>
            </a:fld>
            <a:endParaRPr lang="en-US"/>
          </a:p>
        </p:txBody>
      </p:sp>
      <p:pic>
        <p:nvPicPr>
          <p:cNvPr id="8" name="Picture 7"/>
          <p:cNvPicPr/>
          <p:nvPr/>
        </p:nvPicPr>
        <p:blipFill rotWithShape="1">
          <a:blip r:embed="rId3"/>
          <a:srcRect t="5813" b="9912"/>
          <a:stretch/>
        </p:blipFill>
        <p:spPr bwMode="auto">
          <a:xfrm>
            <a:off x="6198636" y="2205705"/>
            <a:ext cx="5353160" cy="3381186"/>
          </a:xfrm>
          <a:prstGeom prst="rect">
            <a:avLst/>
          </a:prstGeom>
          <a:ln w="952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130871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2.2. Validation of Gyrator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Theory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(1948)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6"/>
              </a:xfrm>
            </p:spPr>
            <p:txBody>
              <a:bodyPr>
                <a:normAutofit fontScale="85000" lnSpcReduction="20000"/>
              </a:bodyPr>
              <a:lstStyle/>
              <a:p>
                <a:pPr marL="0" indent="0">
                  <a:buNone/>
                </a:pPr>
                <a:r>
                  <a:rPr lang="en-US" sz="3100" dirty="0" smtClean="0">
                    <a:latin typeface="Times New Roman" pitchFamily="18" charset="0"/>
                    <a:cs typeface="Times New Roman" pitchFamily="18" charset="0"/>
                  </a:rPr>
                  <a:t>M. Faraday’s Law (1831): The rate </a:t>
                </a:r>
                <a:r>
                  <a:rPr lang="en-US" sz="3100" dirty="0">
                    <a:latin typeface="Times New Roman" pitchFamily="18" charset="0"/>
                    <a:cs typeface="Times New Roman" pitchFamily="18" charset="0"/>
                  </a:rPr>
                  <a:t>of change of magnetic </a:t>
                </a:r>
                <a:r>
                  <a:rPr lang="en-US" sz="3100" dirty="0" smtClean="0">
                    <a:latin typeface="Times New Roman" pitchFamily="18" charset="0"/>
                    <a:cs typeface="Times New Roman" pitchFamily="18" charset="0"/>
                  </a:rPr>
                  <a:t>flux penetrating a closed loop is responsible for the induced electromotive force in the loop.</a:t>
                </a:r>
                <a:endParaRPr lang="en-US" sz="3100" dirty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sz="3100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𝛷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</m:oMath>
                  </m:oMathPara>
                </a14:m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∮"/>
                          <m:limLoc m:val="undOvr"/>
                          <m:subHide m:val="on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𝑬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𝒅𝒍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nary>
                        <m:naryPr>
                          <m:chr m:val="∬"/>
                          <m:limLoc m:val="undOvr"/>
                          <m:subHide m:val="on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𝑩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𝒅𝑺</m:t>
                          </m:r>
                        </m:e>
                      </m:nary>
                    </m:oMath>
                  </m:oMathPara>
                </a14:m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r>
                  <a:rPr lang="en-US" sz="3100" dirty="0">
                    <a:latin typeface="Times New Roman" pitchFamily="18" charset="0"/>
                    <a:cs typeface="Times New Roman" pitchFamily="18" charset="0"/>
                  </a:rPr>
                  <a:t>A. Ampere’s Law (1861): </a:t>
                </a:r>
                <a:r>
                  <a:rPr lang="en-US" sz="3100" dirty="0" smtClean="0">
                    <a:latin typeface="Times New Roman" pitchFamily="18" charset="0"/>
                    <a:cs typeface="Times New Roman" pitchFamily="18" charset="0"/>
                  </a:rPr>
                  <a:t>The Electric conduction current flowing through a closed loop is </a:t>
                </a:r>
                <a:r>
                  <a:rPr lang="en-US" sz="3100" dirty="0">
                    <a:latin typeface="Times New Roman" pitchFamily="18" charset="0"/>
                    <a:cs typeface="Times New Roman" pitchFamily="18" charset="0"/>
                  </a:rPr>
                  <a:t>responsible for </a:t>
                </a:r>
                <a:r>
                  <a:rPr lang="en-US" sz="3100" dirty="0" smtClean="0">
                    <a:latin typeface="Times New Roman" pitchFamily="18" charset="0"/>
                    <a:cs typeface="Times New Roman" pitchFamily="18" charset="0"/>
                  </a:rPr>
                  <a:t>generating Magnetomotive force in the loop.</a:t>
                </a:r>
                <a:endParaRPr lang="en-US" sz="3100" dirty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sz="3100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ℱ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𝑁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∮"/>
                          <m:limLoc m:val="undOvr"/>
                          <m:subHide m:val="on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𝑯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𝒅𝒍</m:t>
                          </m:r>
                        </m:e>
                      </m:nary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∬"/>
                          <m:limLoc m:val="undOvr"/>
                          <m:subHide m:val="on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𝑱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sub>
                          </m:s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𝒅𝑺</m:t>
                          </m:r>
                        </m:e>
                      </m:nary>
                    </m:oMath>
                  </m:oMathPara>
                </a14:m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6"/>
              </a:xfrm>
              <a:blipFill>
                <a:blip r:embed="rId2"/>
                <a:stretch>
                  <a:fillRect l="-1043" t="-32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t>29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4062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Times New Roman" pitchFamily="18" charset="0"/>
                <a:cs typeface="Times New Roman" pitchFamily="18" charset="0"/>
              </a:rPr>
              <a:t>1. Introduction to Magnetic Transmission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t>3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9528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0661073" cy="1325563"/>
          </a:xfrm>
        </p:spPr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2.2. Power Invariant Permeance-Capacitance Model (1969)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690688"/>
            <a:ext cx="11101251" cy="5014913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R. W.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Buntenbach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proposed Power Invariant Permeance-Capacitance Model (1969) to replace Reluctance Model.</a:t>
            </a:r>
          </a:p>
          <a:p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Magnetic Displacement Current is the rate of change of Magnetic Flux which results from the polarization of Magnetic Dipoles. </a:t>
            </a:r>
          </a:p>
          <a:p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t>30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2046025" y="3392509"/>
            <a:ext cx="7848601" cy="274898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27517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2.2.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Magnetic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Permeance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7500" lnSpcReduction="20000"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Magnetic Permeance is defined </a:t>
                </a:r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as the inverse of the Magnetic reluctance.</a:t>
                </a:r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𝛷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𝑃</m:t>
                              </m:r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den>
                      </m:f>
                      <m:r>
                        <a:rPr lang="en-US" b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0">
                                  <a:latin typeface="Cambria Math" panose="02040503050406030204" pitchFamily="18" charset="0"/>
                                </a:rPr>
                                <m:t>ℛ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>
                                  <a:latin typeface="Cambria Math" panose="02040503050406030204" pitchFamily="18" charset="0"/>
                                </a:rPr>
                                <m:t>m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𝐻𝑒𝑛𝑟𝑦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b="1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It represents an equivalent magnetic capacitor which stores magnetic </a:t>
                </a:r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flux (measured in </a:t>
                </a:r>
                <a:r>
                  <a:rPr lang="en-US" dirty="0" err="1" smtClean="0">
                    <a:latin typeface="Times New Roman" pitchFamily="18" charset="0"/>
                    <a:cs typeface="Times New Roman" pitchFamily="18" charset="0"/>
                  </a:rPr>
                  <a:t>Volt.seconds</a:t>
                </a:r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).</a:t>
                </a:r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𝛷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𝑃𝑚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𝑃𝑚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        [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𝑉𝑜𝑙𝑡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The Permeance Magnetic displacement current (measured in Volts) is proportional to the Permeance and the rate of change of Permeance Magnetic voltage (measured in Amperes).</a:t>
                </a:r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𝑃𝑚𝑑𝑖𝑠𝑝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𝑃𝑚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   [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𝑉𝑜𝑙𝑡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54" t="-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t>31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0451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2.2. Permeance-Capacitance Model for a full bridge Isolated Buck Converter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t>32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Content Placeholder 5"/>
          <p:cNvPicPr>
            <a:picLocks noGrp="1"/>
          </p:cNvPicPr>
          <p:nvPr>
            <p:ph idx="1"/>
          </p:nvPr>
        </p:nvPicPr>
        <p:blipFill rotWithShape="1">
          <a:blip r:embed="rId2"/>
          <a:srcRect b="28338"/>
          <a:stretch/>
        </p:blipFill>
        <p:spPr bwMode="auto">
          <a:xfrm>
            <a:off x="1556432" y="2127481"/>
            <a:ext cx="8888065" cy="3119829"/>
          </a:xfrm>
          <a:prstGeom prst="rect">
            <a:avLst/>
          </a:prstGeom>
          <a:ln w="952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793231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2.2. The switching table for the switches and diodes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Content Placeholder 5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203610023"/>
                  </p:ext>
                </p:extLst>
              </p:nvPr>
            </p:nvGraphicFramePr>
            <p:xfrm>
              <a:off x="838199" y="2516075"/>
              <a:ext cx="10317481" cy="3131058"/>
            </p:xfrm>
            <a:graphic>
              <a:graphicData uri="http://schemas.openxmlformats.org/drawingml/2006/table">
                <a:tbl>
                  <a:tblPr firstRow="1" firstCol="1" bandRow="1">
                    <a:tableStyleId>{5940675A-B579-460E-94D1-54222C63F5DA}</a:tableStyleId>
                  </a:tblPr>
                  <a:tblGrid>
                    <a:gridCol w="4138759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078824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914276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047223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98075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98075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1176899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 dirty="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 </a:t>
                          </a:r>
                          <a:endParaRPr lang="en-US" sz="2800" dirty="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 gridSpan="4"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Transistors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Diodes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Time Interval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T1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T2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T3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T4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D1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D2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3200">
                                    <a:effectLst/>
                                    <a:latin typeface="Cambria Math" panose="02040503050406030204" pitchFamily="18" charset="0"/>
                                  </a:rPr>
                                  <m:t>0&lt;</m:t>
                                </m:r>
                                <m:r>
                                  <a:rPr lang="en-US" sz="3200">
                                    <a:effectLst/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3200">
                                    <a:effectLst/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en-US" sz="3200">
                                    <a:effectLst/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  <m:sSub>
                                  <m:sSubPr>
                                    <m:ctrlPr>
                                      <a:rPr lang="en-US" sz="32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3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ON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OFF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OFF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ON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ON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OFF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3200">
                                    <a:effectLst/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  <m:sSub>
                                  <m:sSubPr>
                                    <m:ctrlPr>
                                      <a:rPr lang="en-US" sz="32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3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  <m:r>
                                  <a:rPr lang="en-US" sz="3200">
                                    <a:effectLst/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en-US" sz="3200">
                                    <a:effectLst/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3200">
                                    <a:effectLst/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sSub>
                                  <m:sSubPr>
                                    <m:ctrlPr>
                                      <a:rPr lang="en-US" sz="32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3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OFF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ON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OFF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ON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ON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ON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32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3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  <m:r>
                                  <a:rPr lang="en-US" sz="3200">
                                    <a:effectLst/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en-US" sz="3200">
                                    <a:effectLst/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3200">
                                    <a:effectLst/>
                                    <a:latin typeface="Cambria Math" panose="02040503050406030204" pitchFamily="18" charset="0"/>
                                  </a:rPr>
                                  <m:t>≤(1+</m:t>
                                </m:r>
                                <m:r>
                                  <a:rPr lang="en-US" sz="3200">
                                    <a:effectLst/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  <m:r>
                                  <a:rPr lang="en-US" sz="3200">
                                    <a:effectLst/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sSub>
                                  <m:sSubPr>
                                    <m:ctrlPr>
                                      <a:rPr lang="en-US" sz="32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3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OFF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ON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ON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OFF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OFF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ON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3200">
                                    <a:effectLst/>
                                    <a:latin typeface="Cambria Math" panose="02040503050406030204" pitchFamily="18" charset="0"/>
                                  </a:rPr>
                                  <m:t>(1+</m:t>
                                </m:r>
                                <m:r>
                                  <a:rPr lang="en-US" sz="3200">
                                    <a:effectLst/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  <m:r>
                                  <a:rPr lang="en-US" sz="3200">
                                    <a:effectLst/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sSub>
                                  <m:sSubPr>
                                    <m:ctrlPr>
                                      <a:rPr lang="en-US" sz="32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3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  <m:r>
                                  <a:rPr lang="en-US" sz="3200">
                                    <a:effectLst/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en-US" sz="3200">
                                    <a:effectLst/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3200">
                                    <a:effectLst/>
                                    <a:latin typeface="Cambria Math" panose="02040503050406030204" pitchFamily="18" charset="0"/>
                                  </a:rPr>
                                  <m:t>≤2</m:t>
                                </m:r>
                                <m:sSub>
                                  <m:sSubPr>
                                    <m:ctrlPr>
                                      <a:rPr lang="en-US" sz="32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3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800" dirty="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ON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OFF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ON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OFF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ON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 dirty="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ON</a:t>
                          </a:r>
                          <a:endParaRPr lang="en-US" sz="2800" dirty="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Content Placeholder 5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203610023"/>
                  </p:ext>
                </p:extLst>
              </p:nvPr>
            </p:nvGraphicFramePr>
            <p:xfrm>
              <a:off x="838199" y="2516075"/>
              <a:ext cx="10317481" cy="3131058"/>
            </p:xfrm>
            <a:graphic>
              <a:graphicData uri="http://schemas.openxmlformats.org/drawingml/2006/table">
                <a:tbl>
                  <a:tblPr firstRow="1" firstCol="1" bandRow="1">
                    <a:tableStyleId>{5940675A-B579-460E-94D1-54222C63F5DA}</a:tableStyleId>
                  </a:tblPr>
                  <a:tblGrid>
                    <a:gridCol w="4138759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078824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914276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047223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98075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98075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1176899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521843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 dirty="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 </a:t>
                          </a:r>
                          <a:endParaRPr lang="en-US" sz="2800" dirty="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 gridSpan="4"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Transistors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Diodes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21843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Time Interval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T1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T2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T3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T4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D1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D2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52184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2"/>
                          <a:stretch>
                            <a:fillRect l="-147" t="-224419" r="-149779" b="-3372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ON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OFF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OFF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ON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ON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OFF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52184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2"/>
                          <a:stretch>
                            <a:fillRect l="-147" t="-328235" r="-149779" b="-2411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OFF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ON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OFF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ON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ON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ON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52184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2"/>
                          <a:stretch>
                            <a:fillRect l="-147" t="-423256" r="-149779" b="-1383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OFF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ON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ON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OFF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OFF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ON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52184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2"/>
                          <a:stretch>
                            <a:fillRect l="-147" t="-523256" r="-149779" b="-383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ON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OFF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ON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OFF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ON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 dirty="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ON</a:t>
                          </a:r>
                          <a:endParaRPr lang="en-US" sz="2800" dirty="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233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2.2. The design parameters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Content Placeholder 5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861588277"/>
                  </p:ext>
                </p:extLst>
              </p:nvPr>
            </p:nvGraphicFramePr>
            <p:xfrm>
              <a:off x="559558" y="1924333"/>
              <a:ext cx="11000096" cy="4634897"/>
            </p:xfrm>
            <a:graphic>
              <a:graphicData uri="http://schemas.openxmlformats.org/drawingml/2006/table">
                <a:tbl>
                  <a:tblPr firstRow="1" firstCol="1" bandRow="1">
                    <a:tableStyleId>{5940675A-B579-460E-94D1-54222C63F5DA}</a:tableStyleId>
                  </a:tblPr>
                  <a:tblGrid>
                    <a:gridCol w="3872318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435808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69197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91741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400" dirty="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Parameter</a:t>
                          </a:r>
                          <a:endParaRPr lang="en-US" sz="2000" dirty="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Symbol</a:t>
                          </a:r>
                          <a:endParaRPr lang="en-US" sz="20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400" dirty="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Value</a:t>
                          </a:r>
                        </a:p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endParaRPr lang="en-US" sz="2000" dirty="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91741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Source Voltage</a:t>
                          </a:r>
                          <a:endParaRPr lang="en-US" sz="20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160 V</a:t>
                          </a:r>
                          <a:endParaRPr lang="en-US" sz="20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91741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Load 1 Voltage</a:t>
                          </a:r>
                          <a:endParaRPr lang="en-US" sz="20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  <m:r>
                                      <a:rPr lang="en-US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5 V </a:t>
                          </a:r>
                          <a14:m>
                            <m:oMath xmlns:m="http://schemas.openxmlformats.org/officeDocument/2006/math">
                              <m:r>
                                <a:rPr lang="en-US" sz="2400">
                                  <a:effectLst/>
                                  <a:latin typeface="Cambria Math" panose="02040503050406030204" pitchFamily="18" charset="0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24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 5%</a:t>
                          </a:r>
                          <a:endParaRPr lang="en-US" sz="20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91741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Load 1 Current</a:t>
                          </a:r>
                          <a:endParaRPr lang="en-US" sz="20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  <m:r>
                                      <a:rPr lang="en-US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100 A </a:t>
                          </a:r>
                          <a14:m>
                            <m:oMath xmlns:m="http://schemas.openxmlformats.org/officeDocument/2006/math">
                              <m:r>
                                <a:rPr lang="en-US" sz="2400">
                                  <a:effectLst/>
                                  <a:latin typeface="Cambria Math" panose="02040503050406030204" pitchFamily="18" charset="0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24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 5%</a:t>
                          </a:r>
                          <a:endParaRPr lang="en-US" sz="20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91741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Core cross-sectional area</a:t>
                          </a:r>
                          <a:endParaRPr lang="en-US" sz="20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2.26cm</a:t>
                          </a:r>
                          <a:r>
                            <a:rPr lang="en-US" sz="2400" baseline="300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2</a:t>
                          </a:r>
                          <a:endParaRPr lang="en-US" sz="20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91741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Core Magnetic Path Length</a:t>
                          </a:r>
                          <a:endParaRPr lang="en-US" sz="20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en-US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9.58 cm</a:t>
                          </a:r>
                          <a:endParaRPr lang="en-US" sz="20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91741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Peak Flux Density</a:t>
                          </a:r>
                          <a:endParaRPr lang="en-US" sz="20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>
                                    <a:effectLst/>
                                    <a:latin typeface="Cambria Math" panose="02040503050406030204" pitchFamily="18" charset="0"/>
                                  </a:rPr>
                                  <m:t>∆</m:t>
                                </m:r>
                                <m:r>
                                  <a:rPr lang="en-US" sz="2400">
                                    <a:effectLst/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oMath>
                            </m:oMathPara>
                          </a14:m>
                          <a:endParaRPr lang="en-US" sz="20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0.08 T</a:t>
                          </a:r>
                          <a:endParaRPr lang="en-US" sz="20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391741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Core relative Permeability</a:t>
                          </a:r>
                          <a:endParaRPr lang="en-US" sz="20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>
                                    <a:effectLst/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oMath>
                            </m:oMathPara>
                          </a14:m>
                          <a:endParaRPr lang="en-US" sz="20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3500</a:t>
                          </a:r>
                          <a:endParaRPr lang="en-US" sz="20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  <a:tr h="391741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Core Resistivity</a:t>
                          </a:r>
                          <a:endParaRPr lang="en-US" sz="20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>
                                    <a:effectLst/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</m:oMath>
                            </m:oMathPara>
                          </a14:m>
                          <a:endParaRPr lang="en-US" sz="20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0.02 Ωm</a:t>
                          </a:r>
                          <a:endParaRPr lang="en-US" sz="20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008"/>
                      </a:ext>
                    </a:extLst>
                  </a:tr>
                  <a:tr h="391741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Switching Frequency</a:t>
                          </a:r>
                          <a:endParaRPr lang="en-US" sz="20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150 kHz</a:t>
                          </a:r>
                          <a:endParaRPr lang="en-US" sz="20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009"/>
                      </a:ext>
                    </a:extLst>
                  </a:tr>
                  <a:tr h="391741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Duty Cycle</a:t>
                          </a:r>
                          <a:endParaRPr lang="en-US" sz="20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D</a:t>
                          </a:r>
                          <a:endParaRPr lang="en-US" sz="20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400" dirty="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0.75</a:t>
                          </a:r>
                          <a:endParaRPr lang="en-US" sz="2000" dirty="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01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Content Placeholder 5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861588277"/>
                  </p:ext>
                </p:extLst>
              </p:nvPr>
            </p:nvGraphicFramePr>
            <p:xfrm>
              <a:off x="559558" y="1924333"/>
              <a:ext cx="11000096" cy="4612862"/>
            </p:xfrm>
            <a:graphic>
              <a:graphicData uri="http://schemas.openxmlformats.org/drawingml/2006/table">
                <a:tbl>
                  <a:tblPr firstRow="1" firstCol="1" bandRow="1">
                    <a:tableStyleId>{5940675A-B579-460E-94D1-54222C63F5DA}</a:tableStyleId>
                  </a:tblPr>
                  <a:tblGrid>
                    <a:gridCol w="3872318"/>
                    <a:gridCol w="3435808"/>
                    <a:gridCol w="3691970"/>
                  </a:tblGrid>
                  <a:tr h="695452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400" dirty="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Parameter</a:t>
                          </a:r>
                          <a:endParaRPr lang="en-US" sz="2000" dirty="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Symbol</a:t>
                          </a:r>
                          <a:endParaRPr lang="en-US" sz="20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400" dirty="0" smtClean="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Value</a:t>
                          </a:r>
                        </a:p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endParaRPr lang="en-US" sz="2000" dirty="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</a:tr>
                  <a:tr h="391741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Source Voltage</a:t>
                          </a:r>
                          <a:endParaRPr lang="en-US" sz="20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 rotWithShape="1">
                          <a:blip r:embed="rId2"/>
                          <a:stretch>
                            <a:fillRect l="-112766" t="-203125" r="-107447" b="-9453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160 V</a:t>
                          </a:r>
                          <a:endParaRPr lang="en-US" sz="20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</a:tr>
                  <a:tr h="391741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Load 1 Voltage</a:t>
                          </a:r>
                          <a:endParaRPr lang="en-US" sz="20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 rotWithShape="1">
                          <a:blip r:embed="rId2"/>
                          <a:stretch>
                            <a:fillRect l="-112766" t="-303125" r="-107447" b="-8453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 rotWithShape="1">
                          <a:blip r:embed="rId2"/>
                          <a:stretch>
                            <a:fillRect l="-198347" t="-303125" r="-165" b="-845313"/>
                          </a:stretch>
                        </a:blipFill>
                      </a:tcPr>
                    </a:tc>
                  </a:tr>
                  <a:tr h="391741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Load 1 Current</a:t>
                          </a:r>
                          <a:endParaRPr lang="en-US" sz="20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 rotWithShape="1">
                          <a:blip r:embed="rId2"/>
                          <a:stretch>
                            <a:fillRect l="-112766" t="-396923" r="-107447" b="-7323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 rotWithShape="1">
                          <a:blip r:embed="rId2"/>
                          <a:stretch>
                            <a:fillRect l="-198347" t="-396923" r="-165" b="-732308"/>
                          </a:stretch>
                        </a:blipFill>
                      </a:tcPr>
                    </a:tc>
                  </a:tr>
                  <a:tr h="391741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Core cross-sectional area</a:t>
                          </a:r>
                          <a:endParaRPr lang="en-US" sz="20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 rotWithShape="1">
                          <a:blip r:embed="rId2"/>
                          <a:stretch>
                            <a:fillRect l="-112766" t="-504688" r="-107447" b="-6437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2.26cm</a:t>
                          </a:r>
                          <a:r>
                            <a:rPr lang="en-US" sz="2400" baseline="300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2</a:t>
                          </a:r>
                          <a:endParaRPr lang="en-US" sz="20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</a:tr>
                  <a:tr h="391741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Core Magnetic Path Length</a:t>
                          </a:r>
                          <a:endParaRPr lang="en-US" sz="20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 rotWithShape="1">
                          <a:blip r:embed="rId2"/>
                          <a:stretch>
                            <a:fillRect l="-112766" t="-604688" r="-107447" b="-5437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9.58 cm</a:t>
                          </a:r>
                          <a:endParaRPr lang="en-US" sz="20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</a:tr>
                  <a:tr h="391741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Peak Flux Density</a:t>
                          </a:r>
                          <a:endParaRPr lang="en-US" sz="20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 rotWithShape="1">
                          <a:blip r:embed="rId2"/>
                          <a:stretch>
                            <a:fillRect l="-112766" t="-704688" r="-107447" b="-4437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0.08 T</a:t>
                          </a:r>
                          <a:endParaRPr lang="en-US" sz="20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</a:tr>
                  <a:tr h="391741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Core relative Permeability</a:t>
                          </a:r>
                          <a:endParaRPr lang="en-US" sz="20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 rotWithShape="1">
                          <a:blip r:embed="rId2"/>
                          <a:stretch>
                            <a:fillRect l="-112766" t="-804688" r="-107447" b="-3437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3500</a:t>
                          </a:r>
                          <a:endParaRPr lang="en-US" sz="20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</a:tr>
                  <a:tr h="391741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Core Resistivity</a:t>
                          </a:r>
                          <a:endParaRPr lang="en-US" sz="20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 rotWithShape="1">
                          <a:blip r:embed="rId2"/>
                          <a:stretch>
                            <a:fillRect l="-112766" t="-890769" r="-107447" b="-2384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0.02 Ωm</a:t>
                          </a:r>
                          <a:endParaRPr lang="en-US" sz="20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</a:tr>
                  <a:tr h="391741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Switching Frequency</a:t>
                          </a:r>
                          <a:endParaRPr lang="en-US" sz="20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 rotWithShape="1">
                          <a:blip r:embed="rId2"/>
                          <a:stretch>
                            <a:fillRect l="-112766" t="-1006250" r="-107447" b="-1421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150 kHz</a:t>
                          </a:r>
                          <a:endParaRPr lang="en-US" sz="20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</a:tr>
                  <a:tr h="391741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Duty Cycle</a:t>
                          </a:r>
                          <a:endParaRPr lang="en-US" sz="20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D</a:t>
                          </a:r>
                          <a:endParaRPr lang="en-US" sz="20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400" dirty="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0.75</a:t>
                          </a:r>
                          <a:endParaRPr lang="en-US" sz="2000" dirty="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</a:tr>
                </a:tbl>
              </a:graphicData>
            </a:graphic>
          </p:graphicFrame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710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2.2. The Design Procedure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742665" y="1675498"/>
                <a:ext cx="11035353" cy="5032376"/>
              </a:xfrm>
            </p:spPr>
            <p:txBody>
              <a:bodyPr>
                <a:normAutofit fontScale="62500" lnSpcReduction="20000"/>
              </a:bodyPr>
              <a:lstStyle/>
              <a:p>
                <a:pPr marL="0" lvl="0" indent="0">
                  <a:buNone/>
                </a:pP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1. Applied Primary winding flux</a:t>
                </a:r>
                <a:endParaRPr lang="en-US" b="0" i="0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0" smtClean="0">
                          <a:latin typeface="Cambria Math"/>
                        </a:rPr>
                        <m:t>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subSup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𝑇𝑠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𝑉𝑝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𝑑𝑡</m:t>
                          </m:r>
                        </m:e>
                      </m:nary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𝐷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8×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−4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0" lvl="0" indent="0">
                  <a:buNone/>
                </a:pP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2. Turns of Primary winding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/>
                      </a:rPr>
                      <m:t> </m:t>
                    </m:r>
                  </m:oMath>
                </a14:m>
                <a:endParaRPr lang="en-US" b="0" i="0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2∆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𝐵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≈22</m:t>
                      </m:r>
                    </m:oMath>
                  </m:oMathPara>
                </a14:m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0" lvl="0" indent="0">
                  <a:buNone/>
                </a:pP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3. Turns of Secondary windings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/>
                      </a:rPr>
                      <m:t> </m:t>
                    </m:r>
                  </m:oMath>
                </a14:m>
                <a:endParaRPr lang="en-US" b="0" i="0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𝐷𝑖𝑜𝑑𝑒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𝑜𝑛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𝑉𝑠</m:t>
                          </m:r>
                        </m:den>
                      </m:f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≈1</m:t>
                      </m:r>
                    </m:oMath>
                  </m:oMathPara>
                </a14:m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0" lvl="0" indent="0">
                  <a:buNone/>
                </a:pP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4. Core Permeance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/>
                      </a:rPr>
                      <m:t> </m:t>
                    </m:r>
                  </m:oMath>
                </a14:m>
                <a:endParaRPr lang="en-US" b="0" i="0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𝜇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10.3 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b="0" i="1" smtClean="0">
                          <a:latin typeface="Cambria Math"/>
                        </a:rPr>
                        <m:t>,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𝑚𝑖𝑛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=2.94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𝑛𝐻</m:t>
                      </m:r>
                    </m:oMath>
                  </m:oMathPara>
                </a14:m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0" lvl="0" indent="0">
                  <a:buNone/>
                </a:pP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5.Core Resistance</a:t>
                </a:r>
                <a:endParaRPr lang="en-US" b="0" i="0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0" smtClean="0">
                          <a:latin typeface="Cambria Math"/>
                        </a:rPr>
                        <m:t>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𝜌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=8.48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Ω</m:t>
                      </m:r>
                    </m:oMath>
                  </m:oMathPara>
                </a14:m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0" lvl="0" indent="0">
                  <a:buNone/>
                </a:pP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6. Load Filter Design</a:t>
                </a:r>
              </a:p>
              <a:p>
                <a:pPr marL="0" lvl="0" indent="0" algn="ctr">
                  <a:buNone/>
                </a:pPr>
                <a14:m>
                  <m:oMath xmlns:m="http://schemas.openxmlformats.org/officeDocument/2006/math">
                    <m:r>
                      <a:rPr lang="en-US" b="0" i="0" smtClean="0">
                        <a:latin typeface="Cambria Math"/>
                      </a:rPr>
                      <m:t>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𝑓𝑖𝑙𝑡𝑒𝑟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(1−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∆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=1.7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𝑓𝑖𝑙𝑡𝑒𝑟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(1−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∆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=67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𝑛𝐹</m:t>
                    </m:r>
                  </m:oMath>
                </a14:m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42665" y="1675498"/>
                <a:ext cx="11035353" cy="5032376"/>
              </a:xfrm>
              <a:blipFill rotWithShape="1">
                <a:blip r:embed="rId2"/>
                <a:stretch>
                  <a:fillRect l="-497" t="-20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t>35</a:t>
            </a:fld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9281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2.2. Permeance-Capacitance Model for a full bridge Isolated Buck Converter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t>36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Content Placeholder 5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65986" y="2393838"/>
            <a:ext cx="9338575" cy="316080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62032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2.2. Model for Primary winding gyrator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t>37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Content Placeholder 5"/>
          <p:cNvPicPr>
            <a:picLocks noGrp="1"/>
          </p:cNvPicPr>
          <p:nvPr>
            <p:ph idx="1"/>
          </p:nvPr>
        </p:nvPicPr>
        <p:blipFill rotWithShape="1">
          <a:blip r:embed="rId2"/>
          <a:srcRect l="17147" t="29703" r="641" b="11485"/>
          <a:stretch/>
        </p:blipFill>
        <p:spPr bwMode="auto">
          <a:xfrm>
            <a:off x="838200" y="1971969"/>
            <a:ext cx="10515600" cy="4058649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413155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2.2. Model for Secondary winding gyrators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t>38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Content Placeholder 5"/>
          <p:cNvPicPr>
            <a:picLocks noGrp="1"/>
          </p:cNvPicPr>
          <p:nvPr>
            <p:ph idx="1"/>
          </p:nvPr>
        </p:nvPicPr>
        <p:blipFill rotWithShape="1">
          <a:blip r:embed="rId2"/>
          <a:srcRect l="18431" t="16931" r="2403" b="4059"/>
          <a:stretch/>
        </p:blipFill>
        <p:spPr bwMode="auto">
          <a:xfrm>
            <a:off x="2055523" y="1825625"/>
            <a:ext cx="8080954" cy="4351338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61643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2.2. Model for non-linear Permeance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t>39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Content Placeholder 5"/>
          <p:cNvPicPr>
            <a:picLocks noGrp="1"/>
          </p:cNvPicPr>
          <p:nvPr>
            <p:ph idx="1"/>
          </p:nvPr>
        </p:nvPicPr>
        <p:blipFill rotWithShape="1">
          <a:blip r:embed="rId2"/>
          <a:srcRect l="16667" t="15938" r="801" b="6776"/>
          <a:stretch/>
        </p:blipFill>
        <p:spPr bwMode="auto">
          <a:xfrm>
            <a:off x="1736530" y="1825625"/>
            <a:ext cx="8718939" cy="4351338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854771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Introduction to Magnetic Transmission 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 algn="just">
              <a:buFont typeface="+mj-lt"/>
              <a:buAutoNum type="arabicPeriod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Magnetic Transmission Lines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transmit information through Magnetic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Flux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which acts as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the effective Magnetic charge. Time varying magnetic flux results in a Magnetic Displacement Current inside the Transmission Line. 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The operation of a Magnetic Transmission Line does not involve flow of magnetic or electric charges. They are very poor electrical conductors.  However, changing Magnetic Fields produce Electric Fields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which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is stored in the dielectric medium.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Together, the Electric and Magnetic Fields transmit Energy along the direction of propagation. </a:t>
            </a:r>
          </a:p>
          <a:p>
            <a:pPr marL="514350" indent="-514350" algn="just">
              <a:buFont typeface="+mj-lt"/>
              <a:buAutoNum type="arabicPeriod"/>
            </a:pP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t>4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1079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0813869" cy="1325563"/>
          </a:xfrm>
        </p:spPr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2.2. Sample Response of non-linear Permeance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t>40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Content Placeholder 5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1530" y="1965139"/>
            <a:ext cx="5100747" cy="382846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7" name="Picture 6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831" y="1964353"/>
            <a:ext cx="5060002" cy="382229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03200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2.2. Simulation Model of full bridge Isolated Buck Converter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t>41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Content Placeholder 5"/>
          <p:cNvPicPr>
            <a:picLocks noGrp="1"/>
          </p:cNvPicPr>
          <p:nvPr>
            <p:ph idx="1"/>
          </p:nvPr>
        </p:nvPicPr>
        <p:blipFill rotWithShape="1">
          <a:blip r:embed="rId2"/>
          <a:srcRect l="16988" t="28812" r="960" b="14158"/>
          <a:stretch/>
        </p:blipFill>
        <p:spPr bwMode="auto">
          <a:xfrm>
            <a:off x="838200" y="2029620"/>
            <a:ext cx="10515600" cy="3943347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022599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2.2. Source and Load waveforms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t>42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Content Placeholder 5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961" y="2082762"/>
            <a:ext cx="5100747" cy="382846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7" name="Picture 6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6334" y="2082762"/>
            <a:ext cx="4872250" cy="38403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61484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2.2. Permeance Magnetic Voltage and Magnetic Displacement Current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t>43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Content Placeholder 5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1280" y="2059763"/>
            <a:ext cx="5100747" cy="382846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832513" y="2033516"/>
            <a:ext cx="492820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The Permeance-Capacitance model uses a non-linear Permeance to model nonlinearity and hysteresis losses of magnetic materials. 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It is valuable for simulating transient behavior of Ferromagnetic elements like RF inductors, transformers and filters.</a:t>
            </a:r>
          </a:p>
        </p:txBody>
      </p:sp>
    </p:spTree>
    <p:extLst>
      <p:ext uri="{BB962C8B-B14F-4D97-AF65-F5344CB8AC3E}">
        <p14:creationId xmlns:p14="http://schemas.microsoft.com/office/powerpoint/2010/main" val="3356482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Times New Roman" pitchFamily="18" charset="0"/>
                <a:cs typeface="Times New Roman" pitchFamily="18" charset="0"/>
              </a:rPr>
              <a:t>2.3.Magnetic Transmission Line Model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t>44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2395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09707"/>
            <a:ext cx="10515600" cy="1325563"/>
          </a:xfrm>
        </p:spPr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2.3. Magnetic Transmission Line Model (2012)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8230" t="10908" b="6767"/>
          <a:stretch/>
        </p:blipFill>
        <p:spPr>
          <a:xfrm>
            <a:off x="1891669" y="2789090"/>
            <a:ext cx="7874123" cy="384424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Box 9"/>
          <p:cNvSpPr txBox="1"/>
          <p:nvPr/>
        </p:nvSpPr>
        <p:spPr>
          <a:xfrm>
            <a:off x="838200" y="1463527"/>
            <a:ext cx="99800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J. A. B.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Faria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and M.P.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Pires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presented Magnetic Transmission Line Model (2012) based on Electric Transmission Line Model in terms of per unit length Transverse Impedance and per unit length Longitudinal Admittance. 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t>45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2058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2.3.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Distributed Parameters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in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Magnetic Transmission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Line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Model (2012)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486275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Per unit length Magnetic Conductance, Magnetic Inductance and Magnetic Capacitance are defined as:</a:t>
                </a:r>
              </a:p>
              <a:p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ℱ</m:t>
                              </m:r>
                            </m:e>
                            <m:sub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den>
                      </m:f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∮"/>
                              <m:limLoc m:val="undOvr"/>
                              <m:subHide m:val="on"/>
                              <m:supHide m:val="on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𝑯</m:t>
                              </m:r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𝑑𝑙</m:t>
                              </m:r>
                            </m:e>
                          </m:nary>
                        </m:num>
                        <m:den>
                          <m:nary>
                            <m:naryPr>
                              <m:chr m:val="∮"/>
                              <m:limLoc m:val="undOvr"/>
                              <m:subHide m:val="on"/>
                              <m:supHide m:val="on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𝑬</m:t>
                              </m:r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𝑑𝑙</m:t>
                              </m:r>
                            </m:e>
                          </m:nary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       [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𝑂h𝑚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 algn="ctr">
                  <a:buNone/>
                </a:pPr>
                <a:endParaRPr lang="en-US" sz="2600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3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300" b="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sz="2300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𝟇</m:t>
                              </m:r>
                            </m:e>
                            <m:sub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ℱ</m:t>
                              </m:r>
                            </m:e>
                            <m:sub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den>
                      </m:f>
                      <m:r>
                        <a:rPr lang="en-US" sz="2300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3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∬"/>
                              <m:limLoc m:val="undOvr"/>
                              <m:subHide m:val="on"/>
                              <m:supHide m:val="on"/>
                              <m:ctrlPr>
                                <a:rPr lang="en-US" sz="23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sz="2300" b="1" i="1">
                                  <a:latin typeface="Cambria Math" panose="02040503050406030204" pitchFamily="18" charset="0"/>
                                </a:rPr>
                                <m:t>𝑩</m:t>
                              </m:r>
                              <m:r>
                                <a:rPr lang="en-US" sz="2300" b="0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2300" b="0" i="1">
                                  <a:latin typeface="Cambria Math" panose="02040503050406030204" pitchFamily="18" charset="0"/>
                                </a:rPr>
                                <m:t>𝑑𝑆</m:t>
                              </m:r>
                            </m:e>
                          </m:nary>
                        </m:num>
                        <m:den>
                          <m:nary>
                            <m:naryPr>
                              <m:chr m:val="∮"/>
                              <m:limLoc m:val="undOvr"/>
                              <m:subHide m:val="on"/>
                              <m:supHide m:val="on"/>
                              <m:ctrlPr>
                                <a:rPr lang="en-US" sz="23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sz="2300" b="1" i="1">
                                  <a:latin typeface="Cambria Math" panose="02040503050406030204" pitchFamily="18" charset="0"/>
                                </a:rPr>
                                <m:t>𝑯</m:t>
                              </m:r>
                              <m:r>
                                <a:rPr lang="en-US" sz="2300" b="0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2300" b="0" i="1">
                                  <a:latin typeface="Cambria Math" panose="02040503050406030204" pitchFamily="18" charset="0"/>
                                </a:rPr>
                                <m:t>𝑑𝑙</m:t>
                              </m:r>
                            </m:e>
                          </m:nary>
                        </m:den>
                      </m:f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      [</m:t>
                      </m:r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𝐻𝑒𝑛𝑟𝑦</m:t>
                      </m:r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600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 algn="ctr">
                  <a:buNone/>
                </a:pPr>
                <a:endParaRPr lang="en-US" sz="2600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𝟇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den>
                      </m:f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∬"/>
                              <m:limLoc m:val="undOvr"/>
                              <m:subHide m:val="on"/>
                              <m:supHide m:val="on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𝑫</m:t>
                              </m:r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𝑑𝑆</m:t>
                              </m:r>
                            </m:e>
                          </m:nary>
                        </m:num>
                        <m:den>
                          <m:nary>
                            <m:naryPr>
                              <m:chr m:val="∮"/>
                              <m:limLoc m:val="undOvr"/>
                              <m:subHide m:val="on"/>
                              <m:supHide m:val="on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𝑬</m:t>
                              </m:r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𝑑𝑙</m:t>
                              </m:r>
                            </m:e>
                          </m:nary>
                        </m:den>
                      </m:f>
                      <m:r>
                        <a:rPr lang="en-US" sz="2400" b="0" i="1">
                          <a:latin typeface="Cambria Math" panose="02040503050406030204" pitchFamily="18" charset="0"/>
                        </a:rPr>
                        <m:t>      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𝐹𝑎𝑟𝑎𝑑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6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486275"/>
              </a:xfrm>
              <a:blipFill rotWithShape="1">
                <a:blip r:embed="rId2"/>
                <a:stretch>
                  <a:fillRect l="-928" t="-27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t>46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2860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2.3. Energy Loss and Energy Storage in Magnetic Transmission Line Model (2012)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7500" lnSpcReduction="20000"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1. Energy is dissipated in Magnetic Conductance due to skin effect.</a:t>
                </a:r>
              </a:p>
              <a:p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𝑙𝑜𝑠𝑠</m:t>
                          </m:r>
                        </m:sub>
                      </m:sSub>
                      <m:r>
                        <a:rPr lang="en-US" sz="3200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2. Electrical Energy is stored in Magnetic Capacitance; and Magnetic Energy is stored in Magnetic Inductance.</a:t>
                </a:r>
              </a:p>
              <a:p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∭"/>
                          <m:limLoc m:val="undOvr"/>
                          <m:subHide m:val="on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𝑩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𝑯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𝑑𝑉</m:t>
                          </m:r>
                        </m:e>
                      </m:nary>
                    </m:oMath>
                  </m:oMathPara>
                </a14:m>
                <a:endParaRPr lang="en-US" i="1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∭"/>
                          <m:limLoc m:val="undOvr"/>
                          <m:subHide m:val="on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𝑫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𝑬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𝑑𝑉</m:t>
                          </m:r>
                        </m:e>
                      </m:nary>
                    </m:oMath>
                  </m:oMathPara>
                </a14:m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3.The Magnetic Transmission Line Equations can be solved just like Electric Transmission Line Equations.</a:t>
                </a:r>
              </a:p>
              <a:p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754" t="-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t>47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6686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56873"/>
            <a:ext cx="10515600" cy="1325563"/>
          </a:xfrm>
        </p:spPr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2.3.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Lossy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Transmission Lines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Content Placeholder 3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20559509"/>
                  </p:ext>
                </p:extLst>
              </p:nvPr>
            </p:nvGraphicFramePr>
            <p:xfrm>
              <a:off x="1943713" y="1341759"/>
              <a:ext cx="8304574" cy="5160746"/>
            </p:xfrm>
            <a:graphic>
              <a:graphicData uri="http://schemas.openxmlformats.org/drawingml/2006/table">
                <a:tbl>
                  <a:tblPr firstRow="1" firstCol="1" bandRow="1">
                    <a:tableStyleId>{5940675A-B579-460E-94D1-54222C63F5DA}</a:tableStyleId>
                  </a:tblPr>
                  <a:tblGrid>
                    <a:gridCol w="4172444">
                      <a:extLst>
                        <a:ext uri="{9D8B030D-6E8A-4147-A177-3AD203B41FA5}">
                          <a16:colId xmlns:a16="http://schemas.microsoft.com/office/drawing/2014/main" val="3581561559"/>
                        </a:ext>
                      </a:extLst>
                    </a:gridCol>
                    <a:gridCol w="4132130">
                      <a:extLst>
                        <a:ext uri="{9D8B030D-6E8A-4147-A177-3AD203B41FA5}">
                          <a16:colId xmlns:a16="http://schemas.microsoft.com/office/drawing/2014/main" val="3382901946"/>
                        </a:ext>
                      </a:extLst>
                    </a:gridCol>
                  </a:tblGrid>
                  <a:tr h="335762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b="0" dirty="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Electric Transmission Line</a:t>
                          </a:r>
                          <a:endParaRPr lang="en-US" sz="2000" b="0" dirty="0">
                            <a:effectLst/>
                            <a:latin typeface="Times New Roman" pitchFamily="18" charset="0"/>
                            <a:ea typeface="Calibri" panose="020F0502020204030204" pitchFamily="34" charset="0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b="0" dirty="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Magnetic Transmission Line</a:t>
                          </a:r>
                          <a:endParaRPr lang="en-US" sz="2000" b="0" dirty="0">
                            <a:effectLst/>
                            <a:latin typeface="Times New Roman" pitchFamily="18" charset="0"/>
                            <a:ea typeface="Calibri" panose="020F0502020204030204" pitchFamily="34" charset="0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544196432"/>
                      </a:ext>
                    </a:extLst>
                  </a:tr>
                  <a:tr h="675847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8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sSub>
                                      <m:sSubPr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𝑑𝑧</m:t>
                                    </m:r>
                                  </m:den>
                                </m:f>
                                <m:r>
                                  <a:rPr lang="en-US" sz="1800" b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1800" b="0" i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800" b="0" i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G</m:t>
                                </m:r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sub>
                                </m:sSub>
                                <m:r>
                                  <a:rPr lang="en-US" sz="1800" b="0">
                                    <a:effectLst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800" b="0" i="1">
                                    <a:effectLst/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  <m:f>
                                  <m:fPr>
                                    <m:ctrlP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sSub>
                                      <m:sSubPr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𝑉</m:t>
                                        </m:r>
                                      </m:e>
                                      <m:sub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𝑑𝑡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800" b="0" dirty="0">
                            <a:effectLst/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8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sSub>
                                      <m:sSubPr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𝑉</m:t>
                                        </m:r>
                                      </m:e>
                                      <m:sub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𝑑𝑧</m:t>
                                    </m:r>
                                  </m:den>
                                </m:f>
                                <m:r>
                                  <a:rPr lang="en-US" sz="1800" b="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1800" b="0" i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800" b="0" i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R</m:t>
                                </m:r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sub>
                                </m:sSub>
                                <m:r>
                                  <a:rPr lang="en-US" sz="1800" b="0">
                                    <a:effectLst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800" b="0" i="1">
                                    <a:effectLst/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  <m:f>
                                  <m:fPr>
                                    <m:ctrlP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sSub>
                                      <m:sSubPr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𝑑𝑡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800" b="0" dirty="0">
                            <a:effectLst/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800" b="0" dirty="0">
                            <a:effectLst/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8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sSub>
                                      <m:sSubPr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sz="1800" b="0" i="1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𝑑𝑧</m:t>
                                    </m:r>
                                  </m:den>
                                </m:f>
                                <m:r>
                                  <a:rPr lang="en-US" sz="1800" b="0">
                                    <a:effectLst/>
                                    <a:latin typeface="Cambria Math" panose="02040503050406030204" pitchFamily="18" charset="0"/>
                                  </a:rPr>
                                  <m:t>=−</m:t>
                                </m:r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sz="1800" b="0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  <m:f>
                                  <m:fPr>
                                    <m:ctrlP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sSub>
                                      <m:sSubPr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𝑉</m:t>
                                        </m:r>
                                      </m:e>
                                      <m:sub>
                                        <m:r>
                                          <a:rPr lang="en-US" sz="1800" b="0" i="1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𝑑𝑡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800" b="0" dirty="0">
                            <a:effectLst/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8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sSub>
                                      <m:sSubPr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𝑉</m:t>
                                        </m:r>
                                      </m:e>
                                      <m:sub>
                                        <m:r>
                                          <a:rPr lang="en-US" sz="1800" b="0" i="1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𝑑𝑧</m:t>
                                    </m:r>
                                  </m:den>
                                </m:f>
                                <m:r>
                                  <a:rPr lang="en-US" sz="1800" b="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1800" b="0" i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en-US" sz="1800" b="0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sz="1800" b="0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  <m:r>
                                  <a:rPr lang="en-US" sz="1800" b="0">
                                    <a:effectLst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sz="1800" b="0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  <m:f>
                                  <m:fPr>
                                    <m:ctrlP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sSub>
                                      <m:sSubPr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sz="1800" b="0" i="1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𝑑𝑡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800" b="0" dirty="0">
                            <a:effectLst/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29884245"/>
                      </a:ext>
                    </a:extLst>
                  </a:tr>
                  <a:tr h="564513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8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sz="1800" b="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800" b="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e>
                                      <m:sup>
                                        <m:r>
                                          <a:rPr lang="en-US" sz="1800" b="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sSub>
                                      <m:sSubPr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sSup>
                                      <m:sSupPr>
                                        <m:ctrlPr>
                                          <a:rPr lang="en-US" sz="1800" b="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800" b="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p>
                                        <m:r>
                                          <a:rPr lang="en-US" sz="1800" b="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  <m:r>
                                  <a:rPr lang="en-US" sz="1800" b="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p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f>
                                  <m:fPr>
                                    <m:ctrlP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sz="1800" b="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800" b="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e>
                                      <m:sup>
                                        <m:r>
                                          <a:rPr lang="en-US" sz="1800" b="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sSub>
                                      <m:sSubPr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sSup>
                                      <m:sSupPr>
                                        <m:ctrlPr>
                                          <a:rPr lang="en-US" sz="1800" b="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800" b="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p>
                                        <m:r>
                                          <a:rPr lang="en-US" sz="1800" b="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</m:oMath>
                            </m:oMathPara>
                          </a14:m>
                          <a:endParaRPr lang="en-US" sz="1800" b="0" dirty="0">
                            <a:effectLst/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8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sz="1800" b="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800" b="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e>
                                      <m:sup>
                                        <m:r>
                                          <a:rPr lang="en-US" sz="1800" b="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sSub>
                                      <m:sSubPr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𝑉</m:t>
                                        </m:r>
                                      </m:e>
                                      <m:sub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sSup>
                                      <m:sSupPr>
                                        <m:ctrlPr>
                                          <a:rPr lang="en-US" sz="1800" b="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800" b="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p>
                                        <m:r>
                                          <a:rPr lang="en-US" sz="1800" b="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  <m:r>
                                  <a:rPr lang="en-US" sz="1800" b="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p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f>
                                  <m:fPr>
                                    <m:ctrlP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sz="1800" b="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800" b="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e>
                                      <m:sup>
                                        <m:r>
                                          <a:rPr lang="en-US" sz="1800" b="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sSub>
                                      <m:sSubPr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𝑉</m:t>
                                        </m:r>
                                      </m:e>
                                      <m:sub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sSup>
                                      <m:sSupPr>
                                        <m:ctrlPr>
                                          <a:rPr lang="en-US" sz="1800" b="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800" b="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p>
                                        <m:r>
                                          <a:rPr lang="en-US" sz="1800" b="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</m:oMath>
                            </m:oMathPara>
                          </a14:m>
                          <a:endParaRPr lang="en-US" sz="1800" b="0" dirty="0">
                            <a:effectLst/>
                            <a:latin typeface="Times New Roman" pitchFamily="18" charset="0"/>
                            <a:ea typeface="Calibri" panose="020F0502020204030204" pitchFamily="34" charset="0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8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sz="1800" b="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800" b="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e>
                                      <m:sup>
                                        <m:r>
                                          <a:rPr lang="en-US" sz="1800" b="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sSub>
                                      <m:sSubPr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sz="1800" b="0" i="1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sSup>
                                      <m:sSupPr>
                                        <m:ctrlPr>
                                          <a:rPr lang="en-US" sz="1800" b="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800" b="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p>
                                        <m:r>
                                          <a:rPr lang="en-US" sz="1800" b="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  <m:r>
                                  <a:rPr lang="en-US" sz="1800" b="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p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f>
                                  <m:fPr>
                                    <m:ctrlP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sz="1800" b="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800" b="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e>
                                      <m:sup>
                                        <m:r>
                                          <a:rPr lang="en-US" sz="1800" b="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sSub>
                                      <m:sSubPr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sz="1800" b="0" i="1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sSup>
                                      <m:sSupPr>
                                        <m:ctrlPr>
                                          <a:rPr lang="en-US" sz="1800" b="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800" b="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p>
                                        <m:r>
                                          <a:rPr lang="en-US" sz="1800" b="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</m:oMath>
                            </m:oMathPara>
                          </a14:m>
                          <a:endParaRPr lang="en-US" sz="1800" b="0" dirty="0">
                            <a:effectLst/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8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sz="1800" b="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800" b="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e>
                                      <m:sup>
                                        <m:r>
                                          <a:rPr lang="en-US" sz="1800" b="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sSub>
                                      <m:sSubPr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𝑉</m:t>
                                        </m:r>
                                      </m:e>
                                      <m:sub>
                                        <m:r>
                                          <a:rPr lang="en-US" sz="1800" b="0" i="1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sSup>
                                      <m:sSupPr>
                                        <m:ctrlPr>
                                          <a:rPr lang="en-US" sz="1800" b="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800" b="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p>
                                        <m:r>
                                          <a:rPr lang="en-US" sz="1800" b="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  <m:r>
                                  <a:rPr lang="en-US" sz="1800" b="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p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f>
                                  <m:fPr>
                                    <m:ctrlP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sz="1800" b="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800" b="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e>
                                      <m:sup>
                                        <m:r>
                                          <a:rPr lang="en-US" sz="1800" b="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sSub>
                                      <m:sSubPr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𝑉</m:t>
                                        </m:r>
                                      </m:e>
                                      <m:sub>
                                        <m:r>
                                          <a:rPr lang="en-US" sz="1800" b="0" i="1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sSup>
                                      <m:sSupPr>
                                        <m:ctrlPr>
                                          <a:rPr lang="en-US" sz="1800" b="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800" b="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p>
                                        <m:r>
                                          <a:rPr lang="en-US" sz="1800" b="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</m:oMath>
                            </m:oMathPara>
                          </a14:m>
                          <a:endParaRPr lang="en-US" sz="1800" b="0" dirty="0">
                            <a:effectLst/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1800" b="0" dirty="0">
                            <a:effectLst/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4161218915"/>
                      </a:ext>
                    </a:extLst>
                  </a:tr>
                  <a:tr h="115091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d>
                                <m:r>
                                  <a:rPr lang="en-US" sz="1800" b="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𝑉</m:t>
                                        </m:r>
                                      </m:e>
                                      <m:sub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sub>
                                    </m:sSub>
                                  </m:e>
                                  <m:sub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1800" b="0">
                                    <a:effectLst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800" b="0" i="1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1800" b="0">
                                    <a:effectLst/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sSup>
                                  <m:sSupPr>
                                    <m:ctrlP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1800" b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p>
                                </m:sSup>
                                <m:r>
                                  <a:rPr lang="en-US" sz="1800" b="0"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𝑉</m:t>
                                        </m:r>
                                      </m:e>
                                      <m:sub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sub>
                                    </m:sSub>
                                  </m:e>
                                  <m:sub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sub>
                                </m:sSub>
                                <m:r>
                                  <a:rPr lang="en-US" sz="1800" b="0">
                                    <a:effectLst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800" b="0" i="1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1800" b="0">
                                    <a:effectLst/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sSup>
                                  <m:sSupPr>
                                    <m:ctrlP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1800" b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800" b="0" dirty="0">
                            <a:effectLst/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1800" b="0" dirty="0">
                            <a:effectLst/>
                            <a:latin typeface="Times New Roman" pitchFamily="18" charset="0"/>
                            <a:ea typeface="Calibri" panose="020F0502020204030204" pitchFamily="34" charset="0"/>
                            <a:cs typeface="Times New Roman" pitchFamily="18" charset="0"/>
                          </a:endParaRP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d>
                                <m:r>
                                  <a:rPr lang="en-US" sz="1800" b="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sub>
                                    </m:sSub>
                                  </m:e>
                                  <m:sub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d>
                                <m:sSup>
                                  <m:sSupPr>
                                    <m:ctrlP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1800" b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p>
                                </m:sSup>
                                <m:r>
                                  <a:rPr lang="en-US" sz="1800" b="0">
                                    <a:effectLst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sub>
                                    </m:sSub>
                                  </m:e>
                                  <m:sub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sub>
                                </m:sSub>
                                <m:r>
                                  <a:rPr lang="en-US" sz="1800" b="0">
                                    <a:effectLst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800" b="0" i="1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1800" b="0">
                                    <a:effectLst/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sSup>
                                  <m:sSupPr>
                                    <m:ctrlP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1800" b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800" b="0" dirty="0">
                            <a:effectLst/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1800" b="0" dirty="0">
                            <a:effectLst/>
                            <a:latin typeface="Times New Roman" pitchFamily="18" charset="0"/>
                            <a:ea typeface="Calibri" panose="020F0502020204030204" pitchFamily="34" charset="0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1800" b="0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d>
                                <m:r>
                                  <a:rPr lang="en-US" sz="1800" b="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𝑉</m:t>
                                        </m:r>
                                      </m:e>
                                      <m:sub>
                                        <m:r>
                                          <a:rPr lang="en-US" sz="1800" b="0" i="1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sub>
                                    </m:sSub>
                                  </m:e>
                                  <m:sub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1800" b="0">
                                    <a:effectLst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800" b="0" i="1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1800" b="0">
                                    <a:effectLst/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sSup>
                                  <m:sSupPr>
                                    <m:ctrlP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1800" b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p>
                                </m:sSup>
                                <m:r>
                                  <a:rPr lang="en-US" sz="1800" b="0"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𝑉</m:t>
                                        </m:r>
                                      </m:e>
                                      <m:sub>
                                        <m:r>
                                          <a:rPr lang="en-US" sz="1800" b="0" i="1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sub>
                                    </m:sSub>
                                  </m:e>
                                  <m:sub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sub>
                                </m:sSub>
                                <m:r>
                                  <a:rPr lang="en-US" sz="1800" b="0">
                                    <a:effectLst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800" b="0" i="1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1800" b="0">
                                    <a:effectLst/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sSup>
                                  <m:sSupPr>
                                    <m:ctrlP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1800" b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800" b="0" dirty="0">
                            <a:effectLst/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1800" b="0" dirty="0">
                            <a:effectLst/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sz="1800" b="0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d>
                                <m:r>
                                  <a:rPr lang="en-US" sz="1800" b="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sz="1800" b="0" i="1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sub>
                                    </m:sSub>
                                  </m:e>
                                  <m:sub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d>
                                <m:sSup>
                                  <m:sSupPr>
                                    <m:ctrlP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1800" b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p>
                                </m:sSup>
                                <m:r>
                                  <a:rPr lang="en-US" sz="1800" b="0">
                                    <a:effectLst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sz="1800" b="0" i="1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sub>
                                    </m:sSub>
                                  </m:e>
                                  <m:sub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sub>
                                </m:sSub>
                                <m:r>
                                  <a:rPr lang="en-US" sz="1800" b="0">
                                    <a:effectLst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800" b="0" i="1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1800" b="0">
                                    <a:effectLst/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sSup>
                                  <m:sSupPr>
                                    <m:ctrlP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1800" b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800" b="0" dirty="0">
                            <a:effectLst/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1800" b="0" dirty="0">
                            <a:effectLst/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955219018"/>
                      </a:ext>
                    </a:extLst>
                  </a:tr>
                  <a:tr h="38531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𝛾</m:t>
                                </m:r>
                                <m:r>
                                  <a:rPr lang="en-US" sz="1800" b="0" i="1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en-US" sz="1800" b="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sz="1800" b="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(</m:t>
                                    </m:r>
                                    <m:r>
                                      <a:rPr lang="en-US" sz="1800" b="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𝑟</m:t>
                                    </m:r>
                                    <m:r>
                                      <a:rPr lang="en-US" sz="1800" b="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+</m:t>
                                    </m:r>
                                    <m:r>
                                      <a:rPr lang="en-US" sz="1800" b="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𝑗</m:t>
                                    </m:r>
                                    <m:r>
                                      <a:rPr lang="en-US" sz="1800" b="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𝜔</m:t>
                                    </m:r>
                                    <m:r>
                                      <a:rPr lang="en-US" sz="1800" b="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𝑙</m:t>
                                    </m:r>
                                    <m:r>
                                      <a:rPr lang="en-US" sz="1800" b="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)(</m:t>
                                    </m:r>
                                    <m:r>
                                      <a:rPr lang="en-US" sz="1800" b="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𝑔</m:t>
                                    </m:r>
                                    <m:r>
                                      <a:rPr lang="en-US" sz="1800" b="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+</m:t>
                                    </m:r>
                                    <m:r>
                                      <a:rPr lang="en-US" sz="1800" b="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𝑗</m:t>
                                    </m:r>
                                    <m:r>
                                      <a:rPr lang="en-US" sz="1800" b="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𝜔</m:t>
                                    </m:r>
                                    <m:r>
                                      <a:rPr lang="en-US" sz="1800" b="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𝑐</m:t>
                                    </m:r>
                                    <m:r>
                                      <a:rPr lang="en-US" sz="1800" b="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)</m:t>
                                    </m:r>
                                  </m:e>
                                </m:rad>
                                <m:r>
                                  <a:rPr lang="en-US" sz="1800" b="0" i="1" kern="12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en-US" sz="1800" b="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sz="1800" b="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(</m:t>
                                    </m:r>
                                    <m:r>
                                      <a:rPr lang="en-US" sz="1800" b="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𝜌</m:t>
                                    </m:r>
                                    <m:r>
                                      <a:rPr lang="en-US" sz="1800" b="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+</m:t>
                                    </m:r>
                                    <m:r>
                                      <a:rPr lang="en-US" sz="1800" b="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𝑗</m:t>
                                    </m:r>
                                    <m:r>
                                      <a:rPr lang="en-US" sz="1800" b="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𝜔𝜇</m:t>
                                    </m:r>
                                    <m:r>
                                      <a:rPr lang="en-US" sz="1800" b="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)(</m:t>
                                    </m:r>
                                    <m:r>
                                      <a:rPr lang="en-US" sz="1800" b="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𝜎</m:t>
                                    </m:r>
                                    <m:r>
                                      <a:rPr lang="en-US" sz="1800" b="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+</m:t>
                                    </m:r>
                                    <m:r>
                                      <a:rPr lang="en-US" sz="1800" b="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𝑗</m:t>
                                    </m:r>
                                    <m:r>
                                      <a:rPr lang="en-US" sz="1800" b="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𝜔𝜀</m:t>
                                    </m:r>
                                    <m:r>
                                      <a:rPr lang="en-US" sz="1800" b="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)</m:t>
                                    </m:r>
                                  </m:e>
                                </m:rad>
                                <m:r>
                                  <a:rPr lang="en-US" sz="1800" b="0" i="1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</m:t>
                                </m:r>
                                <m:r>
                                  <a:rPr lang="en-US" sz="1800" b="0" i="1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𝛼</m:t>
                                </m:r>
                                <m:r>
                                  <a:rPr lang="en-US" sz="1800" b="0" i="1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+</m:t>
                                </m:r>
                                <m:r>
                                  <a:rPr lang="en-US" sz="1800" b="0" i="1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𝑗</m:t>
                                </m:r>
                                <m:r>
                                  <a:rPr lang="en-US" sz="1800" b="0" i="1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𝛽</m:t>
                                </m:r>
                              </m:oMath>
                            </m:oMathPara>
                          </a14:m>
                          <a:endParaRPr lang="en-US" sz="1800" b="0" dirty="0">
                            <a:effectLst/>
                            <a:latin typeface="Times New Roman" pitchFamily="18" charset="0"/>
                            <a:ea typeface="Calibri" panose="020F0502020204030204" pitchFamily="34" charset="0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𝛾</m:t>
                                </m:r>
                                <m:r>
                                  <a:rPr lang="en-US" sz="1800" b="0" i="1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en-US" sz="1800" b="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sz="1800" b="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(</m:t>
                                    </m:r>
                                    <m:r>
                                      <a:rPr lang="en-US" sz="1800" b="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𝑗</m:t>
                                    </m:r>
                                    <m:r>
                                      <a:rPr lang="en-US" sz="1800" b="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𝜔</m:t>
                                    </m:r>
                                    <m:sSub>
                                      <m:sSubPr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e>
                                      <m:sub>
                                        <m:r>
                                          <a:rPr lang="en-US" sz="1800" b="0" i="1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sub>
                                    </m:sSub>
                                    <m:r>
                                      <a:rPr lang="en-US" sz="1800" b="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)(</m:t>
                                    </m:r>
                                    <m:sSub>
                                      <m:sSubPr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𝐺</m:t>
                                        </m:r>
                                      </m:e>
                                      <m:sub>
                                        <m:r>
                                          <a:rPr lang="en-US" sz="1800" b="0" i="1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sub>
                                    </m:sSub>
                                    <m:r>
                                      <a:rPr lang="en-US" sz="1800" b="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+</m:t>
                                    </m:r>
                                    <m:r>
                                      <a:rPr lang="en-US" sz="1800" b="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𝑗</m:t>
                                    </m:r>
                                    <m:r>
                                      <a:rPr lang="en-US" sz="1800" b="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𝜔</m:t>
                                    </m:r>
                                    <m:sSub>
                                      <m:sSubPr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</m:e>
                                      <m:sub>
                                        <m:r>
                                          <a:rPr lang="en-US" sz="1800" b="0" i="1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sub>
                                    </m:sSub>
                                    <m:r>
                                      <a:rPr lang="en-US" sz="1800" b="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)</m:t>
                                    </m:r>
                                  </m:e>
                                </m:rad>
                                <m:r>
                                  <a:rPr lang="en-US" sz="1800" b="0" i="1" kern="12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en-US" sz="1800" b="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sz="1800" b="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(</m:t>
                                    </m:r>
                                    <m:r>
                                      <a:rPr lang="en-US" sz="1800" b="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𝑗</m:t>
                                    </m:r>
                                    <m:r>
                                      <a:rPr lang="en-US" sz="1800" b="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𝜔𝜇</m:t>
                                    </m:r>
                                    <m:r>
                                      <a:rPr lang="en-US" sz="1800" b="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)(</m:t>
                                    </m:r>
                                    <m:r>
                                      <a:rPr lang="en-US" sz="1800" b="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𝜎</m:t>
                                    </m:r>
                                    <m:r>
                                      <a:rPr lang="en-US" sz="1800" b="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+</m:t>
                                    </m:r>
                                    <m:r>
                                      <a:rPr lang="en-US" sz="1800" b="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𝑗</m:t>
                                    </m:r>
                                    <m:r>
                                      <a:rPr lang="en-US" sz="1800" b="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𝜔𝜀</m:t>
                                    </m:r>
                                    <m:r>
                                      <a:rPr lang="en-US" sz="1800" b="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)</m:t>
                                    </m:r>
                                  </m:e>
                                </m:rad>
                                <m:r>
                                  <a:rPr lang="en-US" sz="1800" b="0" i="1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</m:t>
                                </m:r>
                                <m:r>
                                  <a:rPr lang="en-US" sz="1800" b="0" i="1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𝛼</m:t>
                                </m:r>
                                <m:r>
                                  <a:rPr lang="en-US" sz="1800" b="0" i="1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+</m:t>
                                </m:r>
                                <m:r>
                                  <a:rPr lang="en-US" sz="1800" b="0" i="1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𝑗</m:t>
                                </m:r>
                                <m:r>
                                  <a:rPr lang="en-US" sz="1800" b="0" i="1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𝛽</m:t>
                                </m:r>
                              </m:oMath>
                            </m:oMathPara>
                          </a14:m>
                          <a:endParaRPr lang="en-US" sz="1800" b="0" dirty="0">
                            <a:effectLst/>
                            <a:latin typeface="Times New Roman" pitchFamily="18" charset="0"/>
                            <a:ea typeface="Calibri" panose="020F0502020204030204" pitchFamily="34" charset="0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1367774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Content Placeholder 3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20559509"/>
                  </p:ext>
                </p:extLst>
              </p:nvPr>
            </p:nvGraphicFramePr>
            <p:xfrm>
              <a:off x="1943713" y="1341759"/>
              <a:ext cx="8304574" cy="5394999"/>
            </p:xfrm>
            <a:graphic>
              <a:graphicData uri="http://schemas.openxmlformats.org/drawingml/2006/table">
                <a:tbl>
                  <a:tblPr firstRow="1" firstCol="1" bandRow="1">
                    <a:tableStyleId>{5940675A-B579-460E-94D1-54222C63F5DA}</a:tableStyleId>
                  </a:tblPr>
                  <a:tblGrid>
                    <a:gridCol w="4172444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3581561559"/>
                        </a:ext>
                      </a:extLst>
                    </a:gridCol>
                    <a:gridCol w="4132130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3382901946"/>
                        </a:ext>
                      </a:extLst>
                    </a:gridCol>
                  </a:tblGrid>
                  <a:tr h="335762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b="0" dirty="0" smtClean="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Electric Transmission Line</a:t>
                          </a:r>
                          <a:endParaRPr lang="en-US" sz="2000" b="0" dirty="0">
                            <a:effectLst/>
                            <a:latin typeface="Times New Roman" pitchFamily="18" charset="0"/>
                            <a:ea typeface="Calibri" panose="020F0502020204030204" pitchFamily="34" charset="0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b="0" dirty="0" smtClean="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Magnetic Transmission Line</a:t>
                          </a:r>
                          <a:endParaRPr lang="en-US" sz="2000" b="0" dirty="0">
                            <a:effectLst/>
                            <a:latin typeface="Times New Roman" pitchFamily="18" charset="0"/>
                            <a:ea typeface="Calibri" panose="020F0502020204030204" pitchFamily="34" charset="0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3544196432"/>
                      </a:ext>
                    </a:extLst>
                  </a:tr>
                  <a:tr h="138830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 rotWithShape="1">
                          <a:blip r:embed="rId2"/>
                          <a:stretch>
                            <a:fillRect l="-146" t="-29386" r="-99269" b="-2701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 rotWithShape="1">
                          <a:blip r:embed="rId2"/>
                          <a:stretch>
                            <a:fillRect l="-101032" t="-29386" r="-147" b="-27017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129884245"/>
                      </a:ext>
                    </a:extLst>
                  </a:tr>
                  <a:tr h="145167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 rotWithShape="1">
                          <a:blip r:embed="rId2"/>
                          <a:stretch>
                            <a:fillRect l="-146" t="-123950" r="-99269" b="-1588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 rotWithShape="1">
                          <a:blip r:embed="rId2"/>
                          <a:stretch>
                            <a:fillRect l="-101032" t="-123950" r="-147" b="-15882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4161218915"/>
                      </a:ext>
                    </a:extLst>
                  </a:tr>
                  <a:tr h="121494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 rotWithShape="1">
                          <a:blip r:embed="rId2"/>
                          <a:stretch>
                            <a:fillRect l="-146" t="-267839" r="-99269" b="-899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 rotWithShape="1">
                          <a:blip r:embed="rId2"/>
                          <a:stretch>
                            <a:fillRect l="-101032" t="-267839" r="-147" b="-8995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3955219018"/>
                      </a:ext>
                    </a:extLst>
                  </a:tr>
                  <a:tr h="100431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 rotWithShape="1">
                          <a:blip r:embed="rId2"/>
                          <a:stretch>
                            <a:fillRect l="-146" t="-443636" r="-99269" b="-84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 rotWithShape="1">
                          <a:blip r:embed="rId2"/>
                          <a:stretch>
                            <a:fillRect l="-101032" t="-443636" r="-147" b="-848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21367774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t>48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5304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Times New Roman" pitchFamily="18" charset="0"/>
                <a:cs typeface="Times New Roman" pitchFamily="18" charset="0"/>
              </a:rPr>
              <a:t>3. Electromagnetic Simulations and MEEP Simulator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t>49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5953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Applications of Magnetic Transmission 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Inductors and Magnetic Amplifiers.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Filters and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Pulse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Transformers.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Alternating Current and Direct Current Machines.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Magnetic Memory,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Spintronic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and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Nanomagnetic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Logic Devices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Directional Couplers and Magnetometers.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Induction Heaters and Magneto-resistive Sensors.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Gyromagnetic Devices, Microwave generators and Magnetic Resonance Imaging.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t>5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1705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Times New Roman" pitchFamily="18" charset="0"/>
                <a:cs typeface="Times New Roman" pitchFamily="18" charset="0"/>
              </a:rPr>
              <a:t>3.1. Finite Difference Time Domain Method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t>50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4788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3.1. Finite Difference Time Domain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   Method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(1966)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672157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K. S. Yee’s Method (1966) or Finite Difference Time Domain Method is a differential numerical modeling technique for computational electrodynamics.</a:t>
                </a:r>
              </a:p>
              <a:p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J. C. Maxwell’s Equations (1861) are discretized using central difference approximations to the space and time partial derivatives. For example,</a:t>
                </a:r>
              </a:p>
              <a:p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r>
                        <a:rPr lang="en-US" sz="2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2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lang="en-US" sz="2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sSub>
                                <m:sSub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den>
                          </m:f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sSub>
                                <m:sSub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den>
                          </m:f>
                        </m:e>
                      </m:d>
                      <m:sSub>
                        <m:sSubPr>
                          <m:ctrl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sSub>
                                <m:sSub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den>
                          </m:f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sSub>
                                <m:sSub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</m:e>
                      </m:d>
                      <m:sSub>
                        <m:sSubPr>
                          <m:ctrl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sSub>
                                <m:sSub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sSub>
                                <m:sSub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den>
                          </m:f>
                        </m:e>
                      </m:d>
                      <m:sSub>
                        <m:sSubPr>
                          <m:ctrl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en-US" sz="2600" dirty="0">
                  <a:latin typeface="Times New Roman" pitchFamily="18" charset="0"/>
                  <a:ea typeface="Cambria Math" panose="02040503050406030204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sz="2600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∆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b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where n represents the discrete time step.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672157"/>
              </a:xfrm>
              <a:blipFill rotWithShape="1">
                <a:blip r:embed="rId2"/>
                <a:stretch>
                  <a:fillRect l="-1043" t="-3520" b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t>51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503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3.1. Yee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Lattice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(1966)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38199" y="1690688"/>
            <a:ext cx="1092431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Finite Difference Time Domain Method discretizes space into a grid of small elements called Yee Lattice (1966). The different field components at a grid location are stored in the edges and faces of a cubic element. They are evolved in discrete time steps.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t>52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8" name="Picture 7"/>
          <p:cNvPicPr/>
          <p:nvPr/>
        </p:nvPicPr>
        <p:blipFill>
          <a:blip r:embed="rId2"/>
          <a:stretch>
            <a:fillRect/>
          </a:stretch>
        </p:blipFill>
        <p:spPr>
          <a:xfrm>
            <a:off x="3597184" y="3260348"/>
            <a:ext cx="4762500" cy="291973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40485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Times New Roman" pitchFamily="18" charset="0"/>
                <a:cs typeface="Times New Roman" pitchFamily="18" charset="0"/>
              </a:rPr>
              <a:t>3.2. Introduction to MEEP Simulator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t>53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7107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3.2. Introduction to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MEEP Simulator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758055" cy="456132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MEEP (2006) is a script based Simulator for modeling the time domain and frequency domain behavior of a variety of arbitrary materials including anisotropic, dispersive, non-linear and gyrotropic media.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C++ interface: Features variable resolution and normalized units.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Material Library: Sample data for several materials is provided in libraries for building accurate test structures.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Current Sources: A wide variety of electric or magnetic current sources can be simulated.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Derived components: Electric/ Magnetic/ Thermal Energy Density, Poynting Flux etc. can be evaluated.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Mathematical operations: Averaging, symmetry and integration are allowed in cylindrical and rectangular coordinates.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Data Visualization: The fields can be printed as image or video files. </a:t>
            </a:r>
          </a:p>
          <a:p>
            <a:pPr marL="457200" indent="-457200">
              <a:buFont typeface="+mj-lt"/>
              <a:buAutoNum type="arabicPeriod"/>
            </a:pPr>
            <a:endParaRPr lang="en-US" sz="2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t>54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047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3.2. MEEP: Boundary Conditions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The finite region of space must always be terminated with some boundary conditions. Three types of terminations are supported:</a:t>
                </a:r>
              </a:p>
              <a:p>
                <a:pPr marL="514350" indent="-514350">
                  <a:buAutoNum type="arabicPeriod"/>
                </a:pP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Bloch-periodic Boundaries: These are used for simulation of periodic structures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𝑗𝑘𝐿</m:t>
                        </m:r>
                      </m:sup>
                    </m:sSup>
                  </m:oMath>
                </a14:m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. Periodic Bloch Boundaries copy the field component at one cell’s edge and reinject them at a neighboring cell’s edge. </a:t>
                </a:r>
              </a:p>
              <a:p>
                <a:pPr marL="514350" indent="-514350">
                  <a:buAutoNum type="arabicPeriod"/>
                </a:pP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Metallic Walls: All fields are forced to be zero at the boundaries (perfect reflector has zero absorption and zero skin depth). </a:t>
                </a:r>
              </a:p>
              <a:p>
                <a:pPr marL="514350" indent="-514350">
                  <a:buAutoNum type="arabicPeriod"/>
                </a:pP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Perfectly Matched Layers: All the fields pass through the open boundary with no reflection. These absorbing boundary layers (ABC) absorb all incident fields.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217" t="-3361" r="-116" b="-14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t>55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8233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3.2. MEEP: Material Inhomogeneity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 can vary with position inside a material. They can be declared at each individual point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 in space using a function.</a:t>
                </a:r>
              </a:p>
              <a:p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1-D, 2-D and 3-D simulation is possible. Hence every space vector can have up to three spatial coordinates.   </a:t>
                </a:r>
              </a:p>
              <a:p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The simulation can be carried out in rectangular or cylindrical coordinates. Hence different homogeneous/inhomogeneous structures can be built inside the space. </a:t>
                </a:r>
              </a:p>
              <a:p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Symmetry can be used to create complex geometries as well.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043" t="-2381" r="-1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t>56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7080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3.2. MEEP: Material Dispersion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5823857" cy="5032375"/>
              </a:xfrm>
            </p:spPr>
            <p:txBody>
              <a:bodyPr>
                <a:normAutofit fontScale="70000" lnSpcReduction="20000"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Drude</a:t>
                </a: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-Lorentzian Model (1900) for frequency dependent permittivity and permeability. Flux Densities contain terms for infinite frequency response and frequency dependent Polarization vector.</a:t>
                </a:r>
                <a:r>
                  <a:rPr lang="en-US" b="1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𝑩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</a:rPr>
                        <m:t>𝑯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𝑴</m:t>
                      </m:r>
                    </m:oMath>
                  </m:oMathPara>
                </a14:m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  <a:p>
                <a:pPr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are represented as a sum of harmonic resonances and a term for frequency independent electric conductivity.</a:t>
                </a: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𝜇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=(1+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𝜔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)(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num>
                            <m:den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/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is the electrical/magnetic conductivity.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 couples the polarization to the driving field,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 is the angular resonance frequency,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 is </a:t>
                </a:r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the </a:t>
                </a: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damping factor.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5823857" cy="5032375"/>
              </a:xfrm>
              <a:blipFill>
                <a:blip r:embed="rId2"/>
                <a:stretch>
                  <a:fillRect l="-1152" t="-1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t>57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Picture 4" descr="Image result for drude lorentz susceptibility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43000"/>
                    </a14:imgEffect>
                    <a14:imgEffect>
                      <a14:colorTemperature colorTemp="6409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853" t="22703" r="9889" b="3262"/>
          <a:stretch/>
        </p:blipFill>
        <p:spPr bwMode="auto">
          <a:xfrm>
            <a:off x="6662057" y="1671386"/>
            <a:ext cx="5442237" cy="4548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5525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3.2. MEEP: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Gyromagnetism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755284"/>
              </a:xfrm>
            </p:spPr>
            <p:txBody>
              <a:bodyPr>
                <a:normAutofit fontScale="77500" lnSpcReduction="2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Gyrotropic </a:t>
                </a:r>
                <a:r>
                  <a:rPr lang="en-US" dirty="0" err="1" smtClean="0">
                    <a:latin typeface="Times New Roman" pitchFamily="18" charset="0"/>
                    <a:cs typeface="Times New Roman" pitchFamily="18" charset="0"/>
                  </a:rPr>
                  <a:t>Drude</a:t>
                </a:r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-Lorentz </a:t>
                </a: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model </a:t>
                </a:r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describes </a:t>
                </a: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the precessional motion of </a:t>
                </a:r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magnetic </a:t>
                </a: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dipoles in a </a:t>
                </a:r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static magnetic </a:t>
                </a: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field.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𝑴</m:t>
                          </m:r>
                        </m:num>
                        <m:den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𝛾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𝑴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𝑴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𝜎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𝑯</m:t>
                      </m:r>
                    </m:oMath>
                  </m:oMathPara>
                </a14:m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𝑴</m:t>
                    </m:r>
                  </m:oMath>
                </a14:m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describes the linear deviation of magnetization from its static equilibrium value. Precession occurs around </a:t>
                </a:r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the bias </a:t>
                </a: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vector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𝒃</m:t>
                    </m:r>
                  </m:oMath>
                </a14:m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.</a:t>
                </a:r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couples the polarization to the driving field,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 is the angular resonance frequency,</a:t>
                </a:r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is </a:t>
                </a:r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the </a:t>
                </a: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damping factor</a:t>
                </a:r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. </a:t>
                </a:r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For </a:t>
                </a:r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ferromagnetic media biased in the z-direction </a:t>
                </a:r>
                <a:r>
                  <a:rPr lang="en-US" b="1" dirty="0" smtClean="0">
                    <a:latin typeface="Times New Roman" pitchFamily="18" charset="0"/>
                    <a:cs typeface="Times New Roman" pitchFamily="18" charset="0"/>
                  </a:rPr>
                  <a:t>b=</a:t>
                </a:r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b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1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acc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𝒛</m:t>
                        </m:r>
                      </m:e>
                    </m:acc>
                  </m:oMath>
                </a14:m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, a non-diagonal </a:t>
                </a: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susceptibility tensor is used to relate Magnetization and Field intensity. </a:t>
                </a:r>
              </a:p>
              <a:p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𝑴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𝜒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⊥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𝜒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⊥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𝜒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||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b="1" i="1" smtClean="0">
                        <a:latin typeface="Cambria Math" panose="02040503050406030204" pitchFamily="18" charset="0"/>
                      </a:rPr>
                      <m:t>𝑯</m:t>
                    </m:r>
                  </m:oMath>
                </a14:m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⊥</m:t>
                        </m:r>
                      </m:sub>
                    </m:sSub>
                  </m:oMath>
                </a14:m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dirty="0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𝜔𝛾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sSup>
                          <m:sSupPr>
                            <m:ctrlPr>
                              <a:rPr lang="en-US" i="1" dirty="0" smtClean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Sup>
                              <m:sSub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𝜔𝛾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dirty="0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 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dirty="0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num>
                      <m:den>
                        <m:sSup>
                          <m:sSupPr>
                            <m:ctrlPr>
                              <a:rPr lang="en-US" i="1" dirty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Sup>
                              <m:sSub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𝜔𝛾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US" i="1" dirty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 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||</m:t>
                        </m:r>
                      </m:sub>
                    </m:sSub>
                  </m:oMath>
                </a14:m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num>
                      <m:den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𝜔𝛾</m:t>
                        </m:r>
                      </m:den>
                    </m:f>
                  </m:oMath>
                </a14:m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755284"/>
              </a:xfrm>
              <a:blipFill>
                <a:blip r:embed="rId2"/>
                <a:stretch>
                  <a:fillRect l="-754" t="-7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t>58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3911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3.2. MEEP: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Gyromagnetism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Larmor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Precession Frequency for some magnetic materials</a:t>
            </a:r>
          </a:p>
          <a:p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Modeling and Simulation of Magnetic Transmission Lines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/>
              <a:t>59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59219142"/>
                  </p:ext>
                </p:extLst>
              </p:nvPr>
            </p:nvGraphicFramePr>
            <p:xfrm>
              <a:off x="1692366" y="2509277"/>
              <a:ext cx="8128000" cy="2249552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064000">
                      <a:extLst>
                        <a:ext uri="{9D8B030D-6E8A-4147-A177-3AD203B41FA5}">
                          <a16:colId xmlns:a16="http://schemas.microsoft.com/office/drawing/2014/main" val="908601240"/>
                        </a:ext>
                      </a:extLst>
                    </a:gridCol>
                    <a:gridCol w="4064000">
                      <a:extLst>
                        <a:ext uri="{9D8B030D-6E8A-4147-A177-3AD203B41FA5}">
                          <a16:colId xmlns:a16="http://schemas.microsoft.com/office/drawing/2014/main" val="289758759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Material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Larmor Frequency at</a:t>
                          </a:r>
                          <a:r>
                            <a:rPr lang="en-US" baseline="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mtClean="0">
                                      <a:latin typeface="Cambria Math" panose="02040503050406030204" pitchFamily="18" charset="0"/>
                                    </a:rPr>
                                    <m:t>𝒃</m:t>
                                  </m:r>
                                </m:e>
                                <m:sub>
                                  <m:r>
                                    <a:rPr lang="en-US" smtClean="0"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sub>
                              </m:sSub>
                              <m:r>
                                <a:rPr lang="en-US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m:rPr>
                                  <m:sty m:val="p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oMath>
                          </a14:m>
                          <a:endParaRPr lang="en-US" b="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083836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Manganese – 53  </a:t>
                          </a:r>
                          <a14:m>
                            <m:oMath xmlns:m="http://schemas.openxmlformats.org/officeDocument/2006/math">
                              <m:sPre>
                                <m:sPre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PrePr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25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53</m:t>
                                  </m:r>
                                </m:sup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𝑀𝑛</m:t>
                                  </m:r>
                                </m:e>
                              </m:sPre>
                            </m:oMath>
                          </a14:m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10.94 MHz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0409737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Iron</a:t>
                          </a:r>
                          <a:r>
                            <a:rPr lang="en-US" baseline="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– 57               </a:t>
                          </a:r>
                          <a14:m>
                            <m:oMath xmlns:m="http://schemas.openxmlformats.org/officeDocument/2006/math">
                              <m:sPre>
                                <m:sPre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PrePr>
                                <m:sub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6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57</m:t>
                                  </m:r>
                                </m:sup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𝐹𝑒</m:t>
                                  </m:r>
                                </m:e>
                              </m:sPre>
                            </m:oMath>
                          </a14:m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1.38 MHz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4380337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Cobalt – 59           </a:t>
                          </a:r>
                          <a14:m>
                            <m:oMath xmlns:m="http://schemas.openxmlformats.org/officeDocument/2006/math">
                              <m:sPre>
                                <m:sPre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PrePr>
                                <m:sub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7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59</m:t>
                                  </m:r>
                                </m:sup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𝐶𝑜</m:t>
                                  </m:r>
                                </m:e>
                              </m:sPre>
                            </m:oMath>
                          </a14:m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10.07 MHz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2455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Nickel – 61           </a:t>
                          </a:r>
                          <a14:m>
                            <m:oMath xmlns:m="http://schemas.openxmlformats.org/officeDocument/2006/math">
                              <m:sPre>
                                <m:sPre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PrePr>
                                <m:sub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8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61</m:t>
                                  </m:r>
                                </m:sup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𝑁𝑖</m:t>
                                  </m:r>
                                </m:e>
                              </m:sPre>
                            </m:oMath>
                          </a14:m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3.81 MHz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0052493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Zinc</a:t>
                          </a:r>
                          <a:r>
                            <a:rPr lang="en-US" baseline="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– 67              </a:t>
                          </a:r>
                          <a14:m>
                            <m:oMath xmlns:m="http://schemas.openxmlformats.org/officeDocument/2006/math">
                              <m:sPre>
                                <m:sPre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PrePr>
                                <m:sub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3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67</m:t>
                                  </m:r>
                                </m:sup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𝑍𝑛</m:t>
                                  </m:r>
                                </m:e>
                              </m:sPre>
                            </m:oMath>
                          </a14:m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2.</a:t>
                          </a:r>
                          <a:r>
                            <a:rPr lang="en-US" baseline="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66 MHz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4705504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59219142"/>
                  </p:ext>
                </p:extLst>
              </p:nvPr>
            </p:nvGraphicFramePr>
            <p:xfrm>
              <a:off x="1692366" y="2509277"/>
              <a:ext cx="8128000" cy="2249552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064000">
                      <a:extLst>
                        <a:ext uri="{9D8B030D-6E8A-4147-A177-3AD203B41FA5}">
                          <a16:colId xmlns:a16="http://schemas.microsoft.com/office/drawing/2014/main" val="908601240"/>
                        </a:ext>
                      </a:extLst>
                    </a:gridCol>
                    <a:gridCol w="4064000">
                      <a:extLst>
                        <a:ext uri="{9D8B030D-6E8A-4147-A177-3AD203B41FA5}">
                          <a16:colId xmlns:a16="http://schemas.microsoft.com/office/drawing/2014/main" val="289758759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Material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150" t="-8197" r="-450" b="-53114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08383660"/>
                      </a:ext>
                    </a:extLst>
                  </a:tr>
                  <a:tr h="3806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50" t="-104762" r="-100450" b="-4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10.94 MHz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04097373"/>
                      </a:ext>
                    </a:extLst>
                  </a:tr>
                  <a:tr h="37674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50" t="-208065" r="-100450" b="-3209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1.38 MHz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43803373"/>
                      </a:ext>
                    </a:extLst>
                  </a:tr>
                  <a:tr h="37547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50" t="-313115" r="-100450" b="-2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10.07 MHz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24551"/>
                      </a:ext>
                    </a:extLst>
                  </a:tr>
                  <a:tr h="37299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50" t="-406452" r="-100450" b="-1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3.81 MHz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00524934"/>
                      </a:ext>
                    </a:extLst>
                  </a:tr>
                  <a:tr h="37287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50" t="-514754" r="-100450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2.</a:t>
                          </a:r>
                          <a:r>
                            <a:rPr lang="en-US" baseline="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66 MHz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4705504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TextBox 6"/>
          <p:cNvSpPr txBox="1"/>
          <p:nvPr/>
        </p:nvSpPr>
        <p:spPr>
          <a:xfrm>
            <a:off x="404948" y="6188789"/>
            <a:ext cx="373692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Source: http</a:t>
            </a:r>
            <a:r>
              <a:rPr lang="en-US" sz="1000" dirty="0"/>
              <a:t>://kodu.ut.ee/~laurit/AK2/NMR_tables_Bruker2012.pdf</a:t>
            </a:r>
          </a:p>
        </p:txBody>
      </p:sp>
    </p:spTree>
    <p:extLst>
      <p:ext uri="{BB962C8B-B14F-4D97-AF65-F5344CB8AC3E}">
        <p14:creationId xmlns:p14="http://schemas.microsoft.com/office/powerpoint/2010/main" val="20556506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4" name="Picture 20" descr="Image result for inductors and transformers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482437"/>
            <a:ext cx="2876550" cy="215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1.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Applications of Magnetic Transmission Lines</a:t>
            </a:r>
          </a:p>
        </p:txBody>
      </p:sp>
      <p:pic>
        <p:nvPicPr>
          <p:cNvPr id="1028" name="Picture 4" descr="Image result for motors and generator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8794" y="1690688"/>
            <a:ext cx="4019431" cy="2212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magnetic isolator and couplers microwav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6663" y="1688329"/>
            <a:ext cx="1602007" cy="2403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magnetic isolator and couplers microwav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5718" y="3989182"/>
            <a:ext cx="3220563" cy="2479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induction heater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534" y="4247711"/>
            <a:ext cx="2352266" cy="2352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Image result for nmr machine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294803"/>
            <a:ext cx="2381250" cy="3305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t>6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3223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3.2. MEEP: Transmittance Spectra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Broadband response: The 3 Dimensional Discrete Fourier transform (1822) of the response to a short impulse can give useful information about the transmitted power and losses. </a:t>
                </a:r>
              </a:p>
              <a:p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The Transmitted Power can be computed using the integral of Poynting Vector (1884); over a surface on the far end of the transmission line.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{</m:t>
                      </m:r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nary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  <a:p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Transmitted power and incident power can be used to find power losses in transmission line.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043" t="-33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t>60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9841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3.3.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MEEP Simulation of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Dispersive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, Gyromagnetic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Ferromagnetic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Transmission Line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t>61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6150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3.3. MEEP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Simulation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for Magnetic Transmission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Line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2117725"/>
                <a:ext cx="10515600" cy="4866120"/>
              </a:xfrm>
            </p:spPr>
            <p:txBody>
              <a:bodyPr>
                <a:normAutofit/>
              </a:bodyPr>
              <a:lstStyle/>
              <a:p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The Magnetic Transmission </a:t>
                </a:r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Line consisted of a Gyromagnetic, dispersive ferromagnetic core used in a microwave frequency pulse transformer. </a:t>
                </a:r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  <a:p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The Transmission </a:t>
                </a:r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Line was </a:t>
                </a: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excited using </a:t>
                </a:r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a small Gaussian </a:t>
                </a: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soft electric current </a:t>
                </a:r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source. </a:t>
                </a:r>
              </a:p>
              <a:p>
                <a:pPr marL="342900" indent="-342900"/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Temporal and Spatial resolution</a:t>
                </a:r>
                <a:endParaRPr 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∆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𝑡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=8.33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𝑝𝑠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, ∆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=2.5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𝑚𝑚</m:t>
                      </m:r>
                    </m:oMath>
                  </m:oMathPara>
                </a14:m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  <a:p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The multi-dimensional discrete Fourier transform (1822) was used to </a:t>
                </a:r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determine </a:t>
                </a: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the Broadband </a:t>
                </a:r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Response and transmission line parameters. </a:t>
                </a:r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117725"/>
                <a:ext cx="10515600" cy="4866120"/>
              </a:xfrm>
              <a:blipFill>
                <a:blip r:embed="rId2"/>
                <a:stretch>
                  <a:fillRect l="-1043" t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t>62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6605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3.3. Introduction to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Pulse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Transformer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/>
              <a:t>63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887104" y="1965278"/>
            <a:ext cx="10194878" cy="4351338"/>
          </a:xfrm>
        </p:spPr>
        <p:txBody>
          <a:bodyPr/>
          <a:lstStyle/>
          <a:p>
            <a:pPr algn="just"/>
            <a:r>
              <a:rPr lang="en-US" dirty="0">
                <a:latin typeface="Times New Roman" pitchFamily="18" charset="0"/>
                <a:cs typeface="Times New Roman" pitchFamily="18" charset="0"/>
              </a:rPr>
              <a:t>A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pulse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transformer passes a frequency band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and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is designed to handle complex waveforms like rectangular pulses. </a:t>
            </a:r>
          </a:p>
          <a:p>
            <a:pPr algn="just"/>
            <a:r>
              <a:rPr lang="en-US" dirty="0">
                <a:latin typeface="Times New Roman" pitchFamily="18" charset="0"/>
                <a:cs typeface="Times New Roman" pitchFamily="18" charset="0"/>
              </a:rPr>
              <a:t>It is used for impedance matching, voltage/ current transformation, DC isolation, mixing, power splitting, coupling and signal inversion.</a:t>
            </a:r>
          </a:p>
          <a:p>
            <a:pPr marL="0" indent="0" algn="just">
              <a:buNone/>
            </a:pPr>
            <a:endParaRPr lang="en-US" dirty="0"/>
          </a:p>
          <a:p>
            <a:pPr algn="just"/>
            <a:endParaRPr lang="en-US" dirty="0"/>
          </a:p>
        </p:txBody>
      </p:sp>
      <p:pic>
        <p:nvPicPr>
          <p:cNvPr id="6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3216192" y="4117974"/>
            <a:ext cx="5536701" cy="242093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73034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3.3.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Pulse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Transformer Magnetic Transmission Line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0446" y="2673286"/>
            <a:ext cx="4471938" cy="2576363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The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pulse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Transformer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was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made from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a ferromagnetic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material hence its behavior can be predicted by using Magnetic Transmission Line model. </a:t>
            </a:r>
            <a:endParaRPr lang="en-US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t>64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7" name="Content Placeholder 5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4929138" y="2673286"/>
            <a:ext cx="7080891" cy="265601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31944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3.3.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Pulse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Transformer Simulation in MEEP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947138" y="2506662"/>
          <a:ext cx="10745289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t>65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38200" y="1721832"/>
            <a:ext cx="1038594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A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pulse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transformer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was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excited by a small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Gaussian soft electric current pulse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to examine the Frequency Response. The 3 dimensional discrete Fourier Transform was used to determine Broadband Response. 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449511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3.3. Geometry of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Pulse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Transformer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/>
              <a:t>66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342899" y="1690688"/>
            <a:ext cx="524800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pulse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transformer was simulated to study the effects of Magnetic Transmission Lines parameters on its frequency response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primary winding was excited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by a small Gaussian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soft electric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current pulse to examine the Frequency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Response of electromagnetic power Transmission.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The power received at the secondary side was analyzed by integrating the received Poynting flux.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5831" y="2090058"/>
            <a:ext cx="5732917" cy="329014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91660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3.3.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Material Properties of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MnZn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Ferrite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67</a:t>
            </a:fld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512866" y="1778570"/>
                <a:ext cx="5410200" cy="425828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Gyrotropic </a:t>
                </a:r>
                <a:r>
                  <a:rPr lang="en-US" sz="24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Drude</a:t>
                </a: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Permeability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0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600">
                              <a:latin typeface="Cambria Math" panose="02040503050406030204" pitchFamily="18" charset="0"/>
                            </a:rPr>
                            <m:t>μ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1600" b="0" i="0">
                              <a:latin typeface="Cambria Math" panose="02040503050406030204" pitchFamily="18" charset="0"/>
                            </a:rPr>
                            <m:t>ω</m:t>
                          </m:r>
                          <m:r>
                            <a:rPr lang="en-US" sz="1600" b="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sz="1600" b="0" i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en-US" sz="1600" b="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0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600" b="0" i="0">
                                  <a:latin typeface="Cambria Math" panose="02040503050406030204" pitchFamily="18" charset="0"/>
                                </a:rPr>
                                <m:t>μ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1600" b="0" i="0" smtClean="0"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  <m:r>
                                <a:rPr lang="en-US" sz="1600" b="0" i="0"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</m:sub>
                          </m:sSub>
                          <m:r>
                            <a:rPr lang="en-US" sz="1600" b="0" i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1600"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  <m:sSubSup>
                                <m:sSub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600" b="0" i="0">
                                      <a:latin typeface="Cambria Math" panose="02040503050406030204" pitchFamily="18" charset="0"/>
                                    </a:rPr>
                                    <m:t>ω</m:t>
                                  </m:r>
                                </m:e>
                                <m:sub>
                                  <m:r>
                                    <a:rPr lang="en-US" sz="1600" b="0" i="0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en-US" sz="1600" b="0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Sup>
                                <m:sSub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ω</m:t>
                                  </m:r>
                                </m:e>
                                <m:sub>
                                  <m:r>
                                    <a:rPr lang="en-US" sz="1600" b="0" i="0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sz="160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ω</m:t>
                                  </m:r>
                                </m:e>
                                <m:sup>
                                  <m: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60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n-US" sz="1600">
                                  <a:latin typeface="Cambria Math" panose="02040503050406030204" pitchFamily="18" charset="0"/>
                                </a:rPr>
                                <m:t>jωγ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Sup>
                                    <m:sSubSup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1600">
                                          <a:latin typeface="Cambria Math" panose="02040503050406030204" pitchFamily="18" charset="0"/>
                                        </a:rPr>
                                        <m:t>ω</m:t>
                                      </m:r>
                                    </m:e>
                                    <m:sub>
                                      <m:r>
                                        <a:rPr lang="en-US" sz="1600" b="0" i="0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  <m:sup>
                                      <m:r>
                                        <a:rPr lang="en-US" sz="160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1600">
                                          <a:latin typeface="Cambria Math" panose="02040503050406030204" pitchFamily="18" charset="0"/>
                                        </a:rPr>
                                        <m:t>ω</m:t>
                                      </m:r>
                                    </m:e>
                                    <m:sup>
                                      <m:r>
                                        <a:rPr lang="en-US" sz="160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jωγ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ω</m:t>
                                  </m:r>
                                </m:e>
                                <m:sup>
                                  <m: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b</m:t>
                                  </m:r>
                                </m:e>
                                <m:sup>
                                  <m: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oMath>
                  </m:oMathPara>
                </a14:m>
                <a:endParaRPr lang="en-US" sz="20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sz="20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>
                              <a:latin typeface="Cambria Math" panose="02040503050406030204" pitchFamily="18" charset="0"/>
                            </a:rPr>
                            <m:t>μ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r</m:t>
                          </m:r>
                          <m:r>
                            <a:rPr lang="en-US" b="0" i="0"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en-US" b="0" i="0" smtClean="0">
                          <a:latin typeface="Cambria Math"/>
                        </a:rPr>
                        <m:t>=1,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σ</m:t>
                      </m:r>
                      <m:r>
                        <a:rPr lang="en-US" b="0" i="0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US" b="0" i="0" smtClean="0">
                          <a:latin typeface="Cambria Math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γ</m:t>
                      </m:r>
                      <m:r>
                        <a:rPr lang="en-US" b="0" i="0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−3.3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b="0" i="1" dirty="0" smtClean="0">
                  <a:latin typeface="Cambria Math" panose="02040503050406030204" pitchFamily="18" charset="0"/>
                </a:endParaRPr>
              </a:p>
              <a:p>
                <a:endParaRPr lang="en-US" i="1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/>
                            </a:rPr>
                            <m:t>f</m:t>
                          </m:r>
                        </m:e>
                        <m:sub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0" smtClean="0">
                          <a:latin typeface="Cambria Math"/>
                        </a:rPr>
                        <m:t>=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1.73 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MHz</m:t>
                      </m:r>
                    </m:oMath>
                  </m:oMathPara>
                </a14:m>
                <a:endParaRPr lang="en-US" sz="28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sz="20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Permittivity and Conductivity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𝜀</m:t>
                      </m:r>
                      <m:r>
                        <a:rPr lang="en-US" sz="2000" b="1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0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𝑗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𝜎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𝜔</m:t>
                          </m:r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000" b="0" i="0" smtClean="0">
                          <a:latin typeface="Cambria Math"/>
                        </a:rPr>
                        <m:t>=1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000"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sz="2000">
                          <a:latin typeface="Cambria Math" panose="02040503050406030204" pitchFamily="18" charset="0"/>
                        </a:rPr>
                        <m:t>σ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=5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−3</m:t>
                          </m:r>
                        </m:sup>
                      </m:sSup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m</m:t>
                      </m:r>
                    </m:oMath>
                  </m:oMathPara>
                </a14:m>
                <a:endParaRPr lang="en-US" sz="20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866" y="1778570"/>
                <a:ext cx="5410200" cy="4258282"/>
              </a:xfrm>
              <a:prstGeom prst="rect">
                <a:avLst/>
              </a:prstGeom>
              <a:blipFill>
                <a:blip r:embed="rId2"/>
                <a:stretch>
                  <a:fillRect l="-1464" t="-1146" b="-7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6760386" y="6231135"/>
            <a:ext cx="44283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Source: http</a:t>
            </a:r>
            <a:r>
              <a:rPr lang="en-US" sz="1200" dirty="0"/>
              <a:t>://www.fair-rite.com/76-material-data-sheet/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9782" y="2010186"/>
            <a:ext cx="6461636" cy="380799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03113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3.3. Susceptibility versus bias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Modeling and Simulation of Magnetic Transmission Lines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/>
              <a:t>68</a:t>
            </a:fld>
            <a:endParaRPr lang="en-US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5209" y="3173536"/>
            <a:ext cx="5400791" cy="318281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173537"/>
            <a:ext cx="5400791" cy="3182813"/>
          </a:xfrm>
          <a:prstGeom prst="rect">
            <a:avLst/>
          </a:prstGeom>
          <a:ln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695209" y="1716534"/>
                <a:ext cx="10801582" cy="107054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1" i="1">
                        <a:latin typeface="Cambria Math" panose="02040503050406030204" pitchFamily="18" charset="0"/>
                      </a:rPr>
                      <m:t>𝑴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𝜒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⊥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𝜒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⊥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𝜒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||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sz="2000" b="1" i="1">
                        <a:latin typeface="Cambria Math" panose="02040503050406030204" pitchFamily="18" charset="0"/>
                      </a:rPr>
                      <m:t>𝑯</m:t>
                    </m:r>
                  </m:oMath>
                </a14:m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, </a:t>
                </a:r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⊥</m:t>
                        </m:r>
                      </m:sub>
                    </m:sSub>
                  </m:oMath>
                </a14:m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(</m:t>
                        </m:r>
                        <m:sSubSup>
                          <m:sSub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𝜔𝛾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sSup>
                          <m:sSupPr>
                            <m:ctrlPr>
                              <a:rPr lang="en-US" sz="2000" i="1" dirty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Sup>
                              <m:sSubSup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  <m:sup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p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𝜔𝛾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sz="2000" i="1" dirty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000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US" sz="2000" i="1" dirty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dirty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sz="2000" i="1" dirty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 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num>
                      <m:den>
                        <m:sSup>
                          <m:sSupPr>
                            <m:ctrlPr>
                              <a:rPr lang="en-US" sz="2000" i="1" dirty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Sup>
                              <m:sSubSup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  <m:sup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p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𝜔𝛾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sz="2000" i="1" dirty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000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US" sz="2000" i="1" dirty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dirty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sz="2000" i="1" dirty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 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||</m:t>
                        </m:r>
                      </m:sub>
                    </m:sSub>
                  </m:oMath>
                </a14:m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num>
                      <m:den>
                        <m:sSubSup>
                          <m:sSub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𝜔𝛾</m:t>
                        </m:r>
                      </m:den>
                    </m:f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209" y="1716534"/>
                <a:ext cx="10801582" cy="107054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26811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3.3.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Soft Electric Gaussian Current Pulse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005012"/>
            <a:ext cx="4543697" cy="4351338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Gaussian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soft electric current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pulse was applied in the primary winding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Fourier Transform of the transverse Magnetic Field is shown below for the range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of 0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 GHz.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Modeling and Simulation of Magnetic Transmission Lines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/>
              <a:t>69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2500" y="1690688"/>
            <a:ext cx="5893889" cy="442377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97874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1.1. Introduction to Solid State Magnetism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fld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8959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3.3. Evolution of Transverse Magnetic Field Intensity 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(A/m)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Modeling and Simulation of Magnetic Transmission Lines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/>
              <a:t>70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109283"/>
            <a:ext cx="5100747" cy="382846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8947" y="2109283"/>
            <a:ext cx="5100747" cy="382846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40589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3.3.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Color map for Longitudinal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Fields</a:t>
            </a: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88463938"/>
              </p:ext>
            </p:extLst>
          </p:nvPr>
        </p:nvGraphicFramePr>
        <p:xfrm>
          <a:off x="838200" y="1825623"/>
          <a:ext cx="10515600" cy="45903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42036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 ↑</a:t>
                      </a:r>
                      <a:endParaRPr 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 ʘ</a:t>
                      </a:r>
                      <a:endParaRPr 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Z →</a:t>
                      </a:r>
                      <a:endParaRPr 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33285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Magnetic Field Intensity </a:t>
                      </a:r>
                      <a:r>
                        <a:rPr lang="en-US" sz="28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</a:t>
                      </a:r>
                      <a:endParaRPr 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33285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Magnetic Flux Density </a:t>
                      </a:r>
                      <a:r>
                        <a:rPr lang="en-US" sz="28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</a:t>
                      </a:r>
                      <a:endParaRPr 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33285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Electric Field Intensity </a:t>
                      </a:r>
                      <a:r>
                        <a:rPr lang="en-US" sz="28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endParaRPr 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33285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Electric Flux Density </a:t>
                      </a:r>
                      <a:r>
                        <a:rPr lang="en-US" sz="28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  <a:endParaRPr 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71</a:t>
            </a:fld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" name="Picture 19" descr="D:\New folder\MGTL\Thesis\Codes\Code43\Logitudinal\hz-000050.25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0226" y="2415878"/>
            <a:ext cx="1991834" cy="70945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21" name="Picture 20" descr="D:\New folder\MGTL\Thesis\Codes\Code43\Logitudinal\hx-000050.25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4408" y="2415878"/>
            <a:ext cx="1904374" cy="70945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22" name="Picture 21" descr="D:\New folder\MGTL\Thesis\Codes\Code43\Logitudinal\hy-000050.25.p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9080" y="2402231"/>
            <a:ext cx="2017367" cy="7231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23" name="Picture 22" descr="D:\New folder\MGTL\Thesis\Codes\Code43\Logitudinal\bz-000050.25.png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0226" y="3459479"/>
            <a:ext cx="1991834" cy="7030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24" name="Picture 23" descr="D:\New folder\MGTL\Thesis\Codes\Code43\Logitudinal\bx-000050.25.png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4408" y="3445753"/>
            <a:ext cx="1904374" cy="7168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25" name="Picture 24" descr="D:\New folder\MGTL\Thesis\Codes\Code43\Logitudinal\by-000050.25.png"/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9081" y="3459479"/>
            <a:ext cx="2017366" cy="7030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26" name="Picture 25" descr="D:\MuhammadShamaas\MGTL_Github\Thesis\Codes\Code43\Logitudinal\ez-000004.25.png"/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0226" y="4531691"/>
            <a:ext cx="1991834" cy="62716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27" name="Picture 26" descr="D:\MuhammadShamaas\MGTL_Github\Thesis\Codes\Code43\Logitudinal\ex-000025.25.png"/>
          <p:cNvPicPr/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4408" y="4531691"/>
            <a:ext cx="1904374" cy="62716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28" name="Picture 27" descr="D:\MuhammadShamaas\MGTL_Github\Thesis\Codes\Code43\Logitudinal\ey-000026.25.png"/>
          <p:cNvPicPr/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9081" y="4497494"/>
            <a:ext cx="2017366" cy="66135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29" name="Picture 28" descr="D:\MuhammadShamaas\MGTL_Github\Thesis\Codes\Code43\Logitudinal\dz-000004.25.png"/>
          <p:cNvPicPr/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0226" y="5500757"/>
            <a:ext cx="1991834" cy="70897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30" name="Picture 29" descr="D:\MuhammadShamaas\MGTL_Github\Thesis\Codes\Code43\Logitudinal\dx-000025.25.png"/>
          <p:cNvPicPr/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4408" y="5531464"/>
            <a:ext cx="1904374" cy="6782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31" name="Picture 30" descr="D:\MuhammadShamaas\MGTL_Github\Thesis\Codes\Code43\Logitudinal\dy-000026.25.png"/>
          <p:cNvPicPr/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4615" y="5500757"/>
            <a:ext cx="1921831" cy="7089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15638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/>
        </p:nvSpPr>
        <p:spPr>
          <a:xfrm>
            <a:off x="9887093" y="1517791"/>
            <a:ext cx="287383" cy="29486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3.3.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Color map for Transverse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Fields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Content Placeholder 5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112807465"/>
                  </p:ext>
                </p:extLst>
              </p:nvPr>
            </p:nvGraphicFramePr>
            <p:xfrm>
              <a:off x="824550" y="1422399"/>
              <a:ext cx="10402248" cy="4933592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60056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2600562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2600562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2600562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549357"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X ↑</a:t>
                          </a:r>
                          <a:endParaRPr lang="en-US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Y →</a:t>
                          </a:r>
                          <a:endParaRPr lang="en-US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Z </a:t>
                          </a:r>
                          <a14:m>
                            <m:oMath xmlns:m="http://schemas.openxmlformats.org/officeDocument/2006/math">
                              <m: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×</m:t>
                              </m:r>
                            </m:oMath>
                          </a14:m>
                          <a:endParaRPr lang="en-US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96909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Magnetic Field Intensity </a:t>
                          </a:r>
                          <a:r>
                            <a:rPr lang="en-US" sz="2800" b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H</a:t>
                          </a:r>
                          <a:endParaRPr lang="en-US" sz="2800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109356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Magnetic Flux Density </a:t>
                          </a:r>
                          <a:r>
                            <a:rPr lang="en-US" sz="2800" b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</a:t>
                          </a:r>
                          <a:endParaRPr lang="en-US" sz="2800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11651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Electric Field Intensity </a:t>
                          </a:r>
                          <a:r>
                            <a:rPr lang="en-US" sz="2800" b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E</a:t>
                          </a:r>
                          <a:endParaRPr lang="en-US" sz="2800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115645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Electric Flux Density </a:t>
                          </a:r>
                          <a:r>
                            <a:rPr lang="en-US" sz="2800" b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</a:t>
                          </a:r>
                          <a:endParaRPr lang="en-US" sz="2800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Content Placeholder 5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112807465"/>
                  </p:ext>
                </p:extLst>
              </p:nvPr>
            </p:nvGraphicFramePr>
            <p:xfrm>
              <a:off x="824550" y="1422399"/>
              <a:ext cx="10402248" cy="4933592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60056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2600562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2600562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2600562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549357"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X ↑</a:t>
                          </a:r>
                          <a:endParaRPr lang="en-US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Y →</a:t>
                          </a:r>
                          <a:endParaRPr lang="en-US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8889" r="-468" b="-80222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96909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Magnetic Field Intensity </a:t>
                          </a:r>
                          <a:r>
                            <a:rPr lang="en-US" sz="2800" b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H</a:t>
                          </a:r>
                          <a:endParaRPr lang="en-US" sz="2800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109356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Magnetic Flux Density </a:t>
                          </a:r>
                          <a:r>
                            <a:rPr lang="en-US" sz="2800" b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</a:t>
                          </a:r>
                          <a:endParaRPr lang="en-US" sz="2800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11651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Electric Field Intensity </a:t>
                          </a:r>
                          <a:r>
                            <a:rPr lang="en-US" sz="2800" b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E</a:t>
                          </a:r>
                          <a:endParaRPr lang="en-US" sz="2800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115645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Electric Flux Density </a:t>
                          </a:r>
                          <a:r>
                            <a:rPr lang="en-US" sz="2800" b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</a:t>
                          </a:r>
                          <a:endParaRPr lang="en-US" sz="2800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/>
              <a:t>72</a:t>
            </a:fld>
            <a:endParaRPr lang="en-US"/>
          </a:p>
        </p:txBody>
      </p:sp>
      <p:pic>
        <p:nvPicPr>
          <p:cNvPr id="7" name="Picture 6" descr="D:\New folder\MGTL\Thesis\Codes\Code43\Transverse\hz-000050.25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4105" y="2110098"/>
            <a:ext cx="742950" cy="7429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8" name="Picture 7" descr="D:\New folder\MGTL\Thesis\Codes\Code43\Transverse\hx-000050.25.p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0013" y="2129654"/>
            <a:ext cx="733425" cy="7334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9" name="Picture 8" descr="D:\New folder\MGTL\Thesis\Codes\Code43\Transverse\hy-000050.25.png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0381" y="2165300"/>
            <a:ext cx="733425" cy="7334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10" name="Picture 9" descr="D:\MuhammadShamaas\MGTL_Github\Thesis\Codes\Code43\Transverse\bz-000050.25.png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8867" y="3149697"/>
            <a:ext cx="733425" cy="7334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11" name="Picture 10" descr="D:\MuhammadShamaas\MGTL_Github\Thesis\Codes\Code43\Transverse\bx-000038.25.png"/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4455" y="3159222"/>
            <a:ext cx="723900" cy="723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12" name="Picture 11" descr="D:\New folder\MGTL\Thesis\Codes\Code43\Transverse\by-000050.25.png"/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4381" y="3146230"/>
            <a:ext cx="704850" cy="7048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13" name="Picture 12" descr="D:\MuhammadShamaas\MGTL_Github\Thesis\Codes\Code43\Transverse\ez-000020.25.png"/>
          <p:cNvPicPr/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8867" y="4232298"/>
            <a:ext cx="733425" cy="7334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14" name="Picture 13" descr="D:\MuhammadShamaas\MGTL_Github\Thesis\Codes\Code43\Transverse\ex-000019.25.png"/>
          <p:cNvPicPr/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0012" y="4238003"/>
            <a:ext cx="733425" cy="7334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15" name="Picture 14" descr="D:\New folder\MGTL\Thesis\Codes\Code43\Transverse\ey-000050.25.png"/>
          <p:cNvPicPr/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0381" y="4232298"/>
            <a:ext cx="723900" cy="723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16" name="Picture 15" descr="D:\MuhammadShamaas\MGTL_Github\Thesis\Codes\Code43\Transverse\dz-000045.25.png"/>
          <p:cNvPicPr/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4105" y="5328518"/>
            <a:ext cx="752475" cy="7524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17" name="Picture 16" descr="D:\MuhammadShamaas\MGTL_Github\Thesis\Codes\Code43\Transverse\dx-000040.25.png"/>
          <p:cNvPicPr/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0487" y="5326309"/>
            <a:ext cx="742950" cy="7429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18" name="Picture 17" descr="D:\New folder\MGTL\Thesis\Codes\Code43\Transverse\dy-000050.25.png"/>
          <p:cNvPicPr/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1681" y="5366618"/>
            <a:ext cx="714375" cy="7143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35860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0944497" cy="1325563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3.3. Field Map for Magnetic Transmission Line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7258" r="20836"/>
          <a:stretch/>
        </p:blipFill>
        <p:spPr>
          <a:xfrm>
            <a:off x="5995851" y="1847850"/>
            <a:ext cx="5499463" cy="435133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73</a:t>
            </a:fld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838200" y="1847850"/>
                <a:ext cx="4661263" cy="44764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1. Magnetic Displacement Current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I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m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disp</m:t>
                          </m:r>
                        </m:sub>
                      </m:sSub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dΦ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dt</m:t>
                          </m:r>
                        </m:den>
                      </m:f>
                    </m:oMath>
                  </m:oMathPara>
                </a14:m>
                <a:endParaRPr lang="en-US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2. External Electric </a:t>
                </a:r>
                <a:r>
                  <a:rPr lang="en-US" b="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Field</a:t>
                </a:r>
                <a:endParaRPr lang="en-US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E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r</m:t>
                          </m:r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m</m:t>
                              </m:r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disp</m:t>
                              </m:r>
                            </m:sub>
                          </m:sSub>
                        </m:num>
                        <m:den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πr</m:t>
                          </m:r>
                        </m:den>
                      </m:f>
                    </m:oMath>
                  </m:oMathPara>
                </a14:m>
                <a:endParaRPr lang="en-US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3. External Magnetic </a:t>
                </a:r>
                <a:r>
                  <a:rPr lang="en-US" b="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Field</a:t>
                </a:r>
                <a:endParaRPr lang="en-US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r</m:t>
                          </m:r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m</m:t>
                              </m:r>
                            </m:sub>
                          </m:sSub>
                        </m:num>
                        <m:den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r</m:t>
                          </m:r>
                        </m:den>
                      </m:f>
                    </m:oMath>
                  </m:oMathPara>
                </a14:m>
                <a:endParaRPr lang="en-US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4. Propagation Constant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i="0">
                          <a:latin typeface="Cambria Math" panose="02040503050406030204" pitchFamily="18" charset="0"/>
                        </a:rPr>
                        <m:t>γ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jω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jωμ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)(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i="0"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i="0"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sub>
                          </m:s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jωε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rad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i="0">
                          <a:latin typeface="Cambria Math" panose="02040503050406030204" pitchFamily="18" charset="0"/>
                        </a:rPr>
                        <m:t>α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i="0">
                          <a:latin typeface="Cambria Math" panose="02040503050406030204" pitchFamily="18" charset="0"/>
                        </a:rPr>
                        <m:t>jβ</m:t>
                      </m:r>
                    </m:oMath>
                  </m:oMathPara>
                </a14:m>
                <a:endParaRPr lang="en-US" dirty="0">
                  <a:latin typeface="Times New Roman" pitchFamily="18" charset="0"/>
                  <a:ea typeface="Calibri" panose="020F0502020204030204" pitchFamily="34" charset="0"/>
                  <a:cs typeface="Times New Roman" pitchFamily="18" charset="0"/>
                </a:endParaRPr>
              </a:p>
              <a:p>
                <a:r>
                  <a:rPr lang="en-US" dirty="0">
                    <a:latin typeface="Times New Roman" pitchFamily="18" charset="0"/>
                    <a:ea typeface="Calibri" panose="020F0502020204030204" pitchFamily="34" charset="0"/>
                    <a:cs typeface="Times New Roman" pitchFamily="18" charset="0"/>
                  </a:rPr>
                  <a:t>5. Intrinsic wave impedance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</a:rPr>
                        <m:t>η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jω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m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jω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m</m:t>
                              </m:r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disp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jω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i="0">
                                  <a:latin typeface="Cambria Math" panose="02040503050406030204" pitchFamily="18" charset="0"/>
                                </a:rPr>
                                <m:t>jωμ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e</m:t>
                                  </m:r>
                                </m:sub>
                              </m:sSub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n-US" i="0">
                                  <a:latin typeface="Cambria Math" panose="02040503050406030204" pitchFamily="18" charset="0"/>
                                </a:rPr>
                                <m:t>jωε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en-US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847850"/>
                <a:ext cx="4661263" cy="4476418"/>
              </a:xfrm>
              <a:prstGeom prst="rect">
                <a:avLst/>
              </a:prstGeom>
              <a:blipFill>
                <a:blip r:embed="rId3"/>
                <a:stretch>
                  <a:fillRect l="-1178" t="-6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64961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3.3. Propagation Constant of Magnetic Transmission Line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/>
              <a:t>74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838200" y="1932007"/>
                <a:ext cx="4791891" cy="404405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itchFamily="34" charset="0"/>
                  <a:buChar char="•"/>
                </a:pPr>
                <a:r>
                  <a:rPr lang="en-US" sz="2400" dirty="0" smtClean="0">
                    <a:latin typeface="Cambria Math" panose="02040503050406030204" pitchFamily="18" charset="0"/>
                  </a:rPr>
                  <a:t>The propagation constant was calculated by the following relation:</a:t>
                </a:r>
              </a:p>
              <a:p>
                <a:pPr marL="285750" indent="-285750">
                  <a:buFont typeface="Arial" pitchFamily="34" charset="0"/>
                  <a:buChar char="•"/>
                </a:pPr>
                <a:endParaRPr lang="en-US" sz="2400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smtClean="0">
                          <a:latin typeface="Cambria Math" panose="02040503050406030204" pitchFamily="18" charset="0"/>
                        </a:rPr>
                        <m:t>γ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jω</m:t>
                          </m:r>
                        </m:e>
                      </m:d>
                      <m:r>
                        <a:rPr lang="en-US" sz="240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/>
                            </a:rPr>
                            <m:t>−1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den>
                      </m:f>
                      <m:r>
                        <a:rPr lang="en-US" sz="2400" b="0" i="1" smtClean="0">
                          <a:latin typeface="Cambria Math"/>
                        </a:rPr>
                        <m:t>𝑙𝑛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sz="2400" b="0" i="1" smtClean="0">
                                      <a:latin typeface="Cambria Math"/>
                                    </a:rPr>
                                    <m:t>𝑥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jω</m:t>
                                  </m:r>
                                </m:e>
                              </m:d>
                            </m:num>
                            <m:den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sz="2400" b="0" i="1" smtClean="0">
                                      <a:latin typeface="Cambria Math"/>
                                    </a:rPr>
                                    <m:t>𝑥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=0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jω</m:t>
                                  </m:r>
                                </m:e>
                              </m:d>
                            </m:den>
                          </m:f>
                        </m:e>
                      </m:d>
                    </m:oMath>
                  </m:oMathPara>
                </a14:m>
                <a:endParaRPr lang="en-US" sz="2400" i="1" dirty="0" smtClean="0">
                  <a:latin typeface="Cambria Math" panose="02040503050406030204" pitchFamily="18" charset="0"/>
                </a:endParaRPr>
              </a:p>
              <a:p>
                <a:endParaRPr lang="en-US" sz="2400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</a:rPr>
                        <m:t>γ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jω</m:t>
                          </m:r>
                        </m:e>
                      </m:d>
                      <m:r>
                        <a:rPr lang="en-US" sz="2400" b="0" i="1" smtClean="0">
                          <a:latin typeface="Cambria Math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jωμ</m:t>
                              </m:r>
                            </m:e>
                          </m:d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e</m:t>
                                  </m:r>
                                </m:sub>
                              </m:sSub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jωε</m:t>
                              </m:r>
                            </m:e>
                          </m:d>
                        </m:e>
                      </m:rad>
                    </m:oMath>
                  </m:oMathPara>
                </a14:m>
                <a:endParaRPr lang="en-US" sz="2400" i="1" dirty="0" smtClean="0">
                  <a:latin typeface="Cambria Math" panose="02040503050406030204" pitchFamily="18" charset="0"/>
                </a:endParaRPr>
              </a:p>
              <a:p>
                <a:endParaRPr lang="en-US" sz="2400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</a:rPr>
                        <m:t>γ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jω</m:t>
                          </m:r>
                        </m:e>
                      </m:d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e>
                      </m:rad>
                      <m:r>
                        <a:rPr lang="en-US" sz="2400" b="0" i="0" smtClean="0">
                          <a:latin typeface="Cambria Math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</a:rPr>
                        <m:t>α</m:t>
                      </m:r>
                      <m:r>
                        <a:rPr lang="en-US" sz="240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</a:rPr>
                        <m:t>jβ</m:t>
                      </m:r>
                    </m:oMath>
                  </m:oMathPara>
                </a14:m>
                <a:endParaRPr lang="en-US" sz="2400" dirty="0">
                  <a:latin typeface="Times New Roman" pitchFamily="18" charset="0"/>
                  <a:ea typeface="Calibri" panose="020F0502020204030204" pitchFamily="34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932007"/>
                <a:ext cx="4791891" cy="4044056"/>
              </a:xfrm>
              <a:prstGeom prst="rect">
                <a:avLst/>
              </a:prstGeom>
              <a:blipFill>
                <a:blip r:embed="rId2"/>
                <a:stretch>
                  <a:fillRect l="-1781" t="-12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8501" y="1792974"/>
            <a:ext cx="5943600" cy="446108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1883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3.3. Propagation Constant versus bias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2218" y="2763875"/>
            <a:ext cx="5400791" cy="318281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Modeling and Simulation of Magnetic Transmission Lines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/>
              <a:t>75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838201" y="1667554"/>
            <a:ext cx="98341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magnetic bias can be used to modulate the Attenuation Constant and Phase velocity.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3009" y="2763875"/>
            <a:ext cx="5400791" cy="318281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3332207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3.3.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Phase Velocity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of Magnetic Transmission Line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2156618"/>
                <a:ext cx="5372100" cy="4351338"/>
              </a:xfrm>
            </p:spPr>
            <p:txBody>
              <a:bodyPr>
                <a:normAutofit/>
              </a:bodyPr>
              <a:lstStyle/>
              <a:p>
                <a:pPr marL="285750" indent="-285750"/>
                <a:r>
                  <a:rPr lang="en-US" dirty="0" smtClean="0">
                    <a:latin typeface="Cambria Math" panose="02040503050406030204" pitchFamily="18" charset="0"/>
                  </a:rPr>
                  <a:t>The phase velocity was calculated by the following </a:t>
                </a:r>
                <a:r>
                  <a:rPr lang="en-US" smtClean="0">
                    <a:latin typeface="Cambria Math" panose="02040503050406030204" pitchFamily="18" charset="0"/>
                  </a:rPr>
                  <a:t>relation:</a:t>
                </a:r>
                <a:endParaRPr lang="en-US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</m:d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den>
                      </m:f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endParaRPr lang="en-US" dirty="0">
                  <a:latin typeface="Cambria Math" panose="02040503050406030204" pitchFamily="18" charset="0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156618"/>
                <a:ext cx="5372100" cy="4351338"/>
              </a:xfrm>
              <a:blipFill>
                <a:blip r:embed="rId2"/>
                <a:stretch>
                  <a:fillRect l="-2043" t="-25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Modeling and Simulation of Magnetic Transmission Lines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/>
              <a:t>76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46238"/>
            <a:ext cx="5654610" cy="424418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15286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3.3. Intrinsic Wave Impedance of Magnetic Transmission Line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/>
              <a:t>77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394063" y="1938676"/>
                <a:ext cx="5327469" cy="407053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itchFamily="34" charset="0"/>
                  <a:buChar char="•"/>
                </a:pP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intrinsic wave impedance is given by</a:t>
                </a:r>
              </a:p>
              <a:p>
                <a:pPr algn="ctr"/>
                <a:r>
                  <a:rPr lang="en-US" sz="2400" dirty="0" smtClean="0"/>
                  <a:t>𝜂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jω</m:t>
                        </m:r>
                      </m:e>
                    </m:d>
                    <m:r>
                      <a:rPr lang="en-US" sz="240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/>
                              </a:rPr>
                              <m:t>𝐸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/>
                              </a:rPr>
                              <m:t>𝑥</m:t>
                            </m:r>
                          </m:sub>
                        </m:sSub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2400">
                                <a:latin typeface="Cambria Math" panose="02040503050406030204" pitchFamily="18" charset="0"/>
                              </a:rPr>
                              <m:t>jω</m:t>
                            </m:r>
                          </m:e>
                        </m:d>
                      </m:num>
                      <m:den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/>
                              </a:rPr>
                              <m:t>𝐻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/>
                              </a:rPr>
                              <m:t>𝑥</m:t>
                            </m:r>
                          </m:sub>
                        </m:sSub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2400">
                                <a:latin typeface="Cambria Math" panose="02040503050406030204" pitchFamily="18" charset="0"/>
                              </a:rPr>
                              <m:t>jω</m:t>
                            </m:r>
                          </m:e>
                        </m:d>
                      </m:den>
                    </m:f>
                    <m:r>
                      <a:rPr lang="en-US" sz="2400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400">
                                <a:latin typeface="Cambria Math" panose="02040503050406030204" pitchFamily="18" charset="0"/>
                              </a:rPr>
                              <m:t>V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400">
                                <a:latin typeface="Cambria Math" panose="02040503050406030204" pitchFamily="18" charset="0"/>
                              </a:rPr>
                              <m:t>m</m:t>
                            </m:r>
                          </m:sub>
                        </m:sSub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2400">
                                <a:latin typeface="Cambria Math" panose="02040503050406030204" pitchFamily="18" charset="0"/>
                              </a:rPr>
                              <m:t>jω</m:t>
                            </m:r>
                          </m:e>
                        </m:d>
                      </m:num>
                      <m:den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400">
                                <a:latin typeface="Cambria Math" panose="02040503050406030204" pitchFamily="18" charset="0"/>
                              </a:rPr>
                              <m:t>I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400">
                                <a:latin typeface="Cambria Math" panose="02040503050406030204" pitchFamily="18" charset="0"/>
                              </a:rPr>
                              <m:t>m</m:t>
                            </m:r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 sz="2400">
                                <a:latin typeface="Cambria Math" panose="02040503050406030204" pitchFamily="18" charset="0"/>
                              </a:rPr>
                              <m:t>disp</m:t>
                            </m:r>
                          </m:sub>
                        </m:sSub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2400">
                                <a:latin typeface="Cambria Math" panose="02040503050406030204" pitchFamily="18" charset="0"/>
                              </a:rPr>
                              <m:t>jω</m:t>
                            </m:r>
                          </m:e>
                        </m:d>
                      </m:den>
                    </m:f>
                  </m:oMath>
                </a14:m>
                <a:endParaRPr lang="en-US" sz="2400" i="1" dirty="0" smtClean="0">
                  <a:latin typeface="Cambria Math" panose="02040503050406030204" pitchFamily="18" charset="0"/>
                </a:endParaRPr>
              </a:p>
              <a:p>
                <a:pPr algn="ctr"/>
                <a:endParaRPr lang="en-US" sz="2400" dirty="0" smtClean="0"/>
              </a:p>
              <a:p>
                <a:pPr algn="ctr"/>
                <a:r>
                  <a:rPr lang="en-US" sz="2400" dirty="0" smtClean="0"/>
                  <a:t>𝜂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jω</m:t>
                        </m:r>
                      </m:e>
                    </m:d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sub>
                            </m:sSub>
                          </m:den>
                        </m:f>
                      </m:e>
                    </m:ra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en-US" sz="2400">
                                <a:latin typeface="Cambria Math" panose="02040503050406030204" pitchFamily="18" charset="0"/>
                              </a:rPr>
                              <m:t>jωμ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σ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e</m:t>
                                </m:r>
                              </m:sub>
                            </m:sSub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m:rPr>
                                <m:sty m:val="p"/>
                              </m:rPr>
                              <a:rPr lang="en-US" sz="2400">
                                <a:latin typeface="Cambria Math" panose="02040503050406030204" pitchFamily="18" charset="0"/>
                              </a:rPr>
                              <m:t>jωε</m:t>
                            </m:r>
                          </m:den>
                        </m:f>
                      </m:e>
                    </m:rad>
                  </m:oMath>
                </a14:m>
                <a:endParaRPr lang="en-US" sz="2400" dirty="0" smtClean="0"/>
              </a:p>
              <a:p>
                <a:pPr algn="ctr"/>
                <a:endParaRPr lang="en-US" sz="2400" dirty="0"/>
              </a:p>
              <a:p>
                <a:pPr marL="285750" indent="-285750">
                  <a:buFont typeface="Arial" pitchFamily="34" charset="0"/>
                  <a:buChar char="•"/>
                </a:pP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Near 1 GHz, the permeability drops to 1 hence the intrinsic impedance approaches 377 Ohm. </a:t>
                </a: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063" y="1938676"/>
                <a:ext cx="5327469" cy="4070538"/>
              </a:xfrm>
              <a:prstGeom prst="rect">
                <a:avLst/>
              </a:prstGeom>
              <a:blipFill>
                <a:blip r:embed="rId2"/>
                <a:stretch>
                  <a:fillRect l="-1602" t="-1198" b="-2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9300" y="1784315"/>
            <a:ext cx="5966674" cy="447840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79437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3.3. Intrinsic Wave Impedance versus bias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727613"/>
            <a:ext cx="5400791" cy="318281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Modeling and Simulation of Magnetic Transmission Lines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/>
              <a:t>78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8991" y="2727613"/>
            <a:ext cx="5400791" cy="318281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Rectangle 7"/>
          <p:cNvSpPr/>
          <p:nvPr/>
        </p:nvSpPr>
        <p:spPr>
          <a:xfrm>
            <a:off x="990599" y="1743430"/>
            <a:ext cx="1026958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magnetic bias can be used to modulate the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Intrinsic Wave Impedance of the Magnetic Transmission Line.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419697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23356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3.3. Longitudinal Admittance of Magnetic Transmission Line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/>
              <a:t>79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276911" y="1961383"/>
                <a:ext cx="5267332" cy="32558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b="0" dirty="0" smtClean="0">
                    <a:latin typeface="Cambria Math"/>
                  </a:rPr>
                  <a:t>The Longitudinal Admittance was calculated using the following relation: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b="0" dirty="0" smtClean="0"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jω</m:t>
                          </m:r>
                        </m:e>
                      </m:d>
                      <m:r>
                        <a:rPr lang="en-US" sz="24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𝛾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sz="2400" dirty="0"/>
                            <m:t>𝜂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sub>
                              </m:sSub>
                            </m:e>
                          </m:ra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𝑍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/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sub>
                              </m:sSub>
                            </m:e>
                          </m:rad>
                        </m:den>
                      </m:f>
                    </m:oMath>
                  </m:oMathPara>
                </a14:m>
                <a:endParaRPr lang="en-US" sz="2400" i="1" dirty="0" smtClean="0">
                  <a:latin typeface="Cambria Math" panose="02040503050406030204" pitchFamily="18" charset="0"/>
                </a:endParaRPr>
              </a:p>
              <a:p>
                <a:endParaRPr lang="en-US" sz="2400" i="1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jω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𝜔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911" y="1961383"/>
                <a:ext cx="5267332" cy="3255828"/>
              </a:xfrm>
              <a:prstGeom prst="rect">
                <a:avLst/>
              </a:prstGeom>
              <a:blipFill>
                <a:blip r:embed="rId2"/>
                <a:stretch>
                  <a:fillRect l="-1505" t="-1498" b="-14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1200" y="1782495"/>
            <a:ext cx="5915873" cy="444027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60034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1.1. Magnetization and Permeability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US" dirty="0">
                    <a:latin typeface="Times New Roman" pitchFamily="18" charset="0"/>
                    <a:ea typeface="Cambria Math" panose="02040503050406030204" pitchFamily="18" charset="0"/>
                    <a:cs typeface="Times New Roman" pitchFamily="18" charset="0"/>
                  </a:rPr>
                  <a:t>Magnetic Fields originate from movement of bound charges (orbital electrons, electron spin and nuclear spin). This movement results in a bound current. 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>
                    <a:latin typeface="Times New Roman" pitchFamily="18" charset="0"/>
                    <a:ea typeface="Cambria Math" panose="02040503050406030204" pitchFamily="18" charset="0"/>
                    <a:cs typeface="Times New Roman" pitchFamily="18" charset="0"/>
                  </a:rPr>
                  <a:t>Every Magnetic Dipole produces a Magnetic Moment (spin moment and orbital moment). The total magnetic dipole moment per unit volume is responsible for the Magnetization </a:t>
                </a:r>
                <a:r>
                  <a:rPr lang="en-US" b="1" dirty="0">
                    <a:latin typeface="Times New Roman" pitchFamily="18" charset="0"/>
                    <a:ea typeface="Cambria Math" panose="02040503050406030204" pitchFamily="18" charset="0"/>
                    <a:cs typeface="Times New Roman" pitchFamily="18" charset="0"/>
                  </a:rPr>
                  <a:t>M</a:t>
                </a:r>
                <a:r>
                  <a:rPr lang="en-US" dirty="0">
                    <a:latin typeface="Times New Roman" pitchFamily="18" charset="0"/>
                    <a:ea typeface="Cambria Math" panose="02040503050406030204" pitchFamily="18" charset="0"/>
                    <a:cs typeface="Times New Roman" pitchFamily="18" charset="0"/>
                  </a:rPr>
                  <a:t>.</a:t>
                </a:r>
                <a:r>
                  <a:rPr lang="en-US" b="1" dirty="0">
                    <a:latin typeface="Times New Roman" pitchFamily="18" charset="0"/>
                    <a:ea typeface="Cambria Math" panose="02040503050406030204" pitchFamily="18" charset="0"/>
                    <a:cs typeface="Times New Roman" pitchFamily="18" charset="0"/>
                  </a:rPr>
                  <a:t> </a:t>
                </a:r>
              </a:p>
              <a:p>
                <a:pPr marL="514350" indent="-514350">
                  <a:buFont typeface="+mj-lt"/>
                  <a:buAutoNum type="arabicPeriod"/>
                </a:pPr>
                <a:endParaRPr lang="en-US" b="1" dirty="0">
                  <a:latin typeface="Times New Roman" pitchFamily="18" charset="0"/>
                  <a:ea typeface="Cambria Math" panose="02040503050406030204" pitchFamily="18" charset="0"/>
                  <a:cs typeface="Times New Roman" pitchFamily="18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𝐁</m:t>
                    </m:r>
                    <m: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𝐇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𝑯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𝑴</m:t>
                        </m:r>
                      </m:e>
                    </m:d>
                  </m:oMath>
                </a14:m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(1+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𝑯</m:t>
                    </m:r>
                  </m:oMath>
                </a14:m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 r="-11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t>8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8586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3.3. Longitudinal Admittance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versus bias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53009" y="2773323"/>
            <a:ext cx="5400791" cy="318281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Modeling and Simulation of Magnetic Transmission Lines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/>
              <a:t>80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218" y="2755278"/>
            <a:ext cx="5400791" cy="318281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Rectangle 7"/>
          <p:cNvSpPr/>
          <p:nvPr/>
        </p:nvSpPr>
        <p:spPr>
          <a:xfrm>
            <a:off x="838199" y="1690688"/>
            <a:ext cx="1051560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magnetic bias can be used to modulate the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Longitudinal Admittance. This controls the losses and the bandwidth of the Magnetic Transmission Line 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412926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itchFamily="18" charset="0"/>
              </a:rPr>
              <a:t>3.3. Transverse Impedance of Magnetic Transmission Line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anose="02020603050405020304" pitchFamily="18" charset="0"/>
                <a:cs typeface="Times New Roman" pitchFamily="18" charset="0"/>
              </a:rPr>
              <a:t>81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579847" y="1969101"/>
                <a:ext cx="4841240" cy="27603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itchFamily="34" charset="0"/>
                  <a:buChar char="•"/>
                </a:pPr>
                <a:r>
                  <a:rPr lang="en-US" sz="2400" b="0" i="0" dirty="0" smtClean="0">
                    <a:latin typeface="Cambria Math"/>
                  </a:rPr>
                  <a:t>The Transverse Impedance was calculated using the following relation</a:t>
                </a:r>
              </a:p>
              <a:p>
                <a:pPr marL="342900" indent="-342900">
                  <a:buFont typeface="Arial" pitchFamily="34" charset="0"/>
                  <a:buChar char="•"/>
                </a:pPr>
                <a:endParaRPr lang="en-US" sz="2400" b="0" i="0" dirty="0" smtClean="0"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jω</m:t>
                          </m:r>
                        </m:e>
                      </m:d>
                      <m:r>
                        <a:rPr lang="en-US" sz="2400" b="0" i="0" smtClean="0">
                          <a:latin typeface="Cambria Math"/>
                        </a:rPr>
                        <m:t>=</m:t>
                      </m:r>
                      <m:r>
                        <m:rPr>
                          <m:nor/>
                        </m:rPr>
                        <a:rPr lang="en-US" sz="2000" dirty="0"/>
                        <m:t>𝜂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𝛾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</m:oMath>
                  </m:oMathPara>
                </a14:m>
                <a:endParaRPr lang="en-US" sz="2400" i="1" dirty="0" smtClean="0">
                  <a:latin typeface="Cambria Math" panose="02040503050406030204" pitchFamily="18" charset="0"/>
                </a:endParaRPr>
              </a:p>
              <a:p>
                <a:endParaRPr lang="en-US" sz="2400" i="1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jω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e>
                      </m:rad>
                      <m:rad>
                        <m:radPr>
                          <m:degHide m:val="on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e>
                      </m:ra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𝜔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847" y="1969101"/>
                <a:ext cx="4841240" cy="2760307"/>
              </a:xfrm>
              <a:prstGeom prst="rect">
                <a:avLst/>
              </a:prstGeom>
              <a:blipFill>
                <a:blip r:embed="rId2"/>
                <a:stretch>
                  <a:fillRect l="-1637" t="-17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5310" y="1790701"/>
            <a:ext cx="5849864" cy="439073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75517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itchFamily="18" charset="0"/>
              </a:rPr>
              <a:t>3.3. Transverse Impedance </a:t>
            </a:r>
            <a:r>
              <a:rPr lang="en-US" dirty="0" smtClean="0">
                <a:latin typeface="Times New Roman" panose="02020603050405020304" pitchFamily="18" charset="0"/>
                <a:cs typeface="Times New Roman" pitchFamily="18" charset="0"/>
              </a:rPr>
              <a:t>versus bias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648019"/>
            <a:ext cx="5400791" cy="318281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Modeling and Simulation of Magnetic Transmission Lines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/>
              <a:t>82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8991" y="2648018"/>
            <a:ext cx="5400791" cy="318281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Rectangle 7"/>
          <p:cNvSpPr/>
          <p:nvPr/>
        </p:nvSpPr>
        <p:spPr>
          <a:xfrm>
            <a:off x="838199" y="1690688"/>
            <a:ext cx="1051560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magnetic bias can be used to modulate the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Transverse Impedance. This controls the bandwidth of the Magnetic Transmission Line. 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786719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3.3. Limitations of MEEP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simulation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The MEEP simulation results are only valid for small signal analysis of the Gyromagnetic, Dispersive Ferromagnetic core.  </a:t>
            </a:r>
          </a:p>
          <a:p>
            <a:pPr marL="0" indent="0">
              <a:buNone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The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MEEP simulator can not be used to model the following magnetic effects:</a:t>
            </a:r>
          </a:p>
          <a:p>
            <a:pPr marL="514350" indent="-514350">
              <a:buAutoNum type="arabicPeriod"/>
            </a:pP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Magnetostriction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effects</a:t>
            </a:r>
          </a:p>
          <a:p>
            <a:pPr marL="514350" indent="-514350">
              <a:buAutoNum type="arabicPeriod"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Thermal effects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marL="514350" indent="-514350">
              <a:buAutoNum type="arabicPeriod"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Acoustic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effects</a:t>
            </a:r>
          </a:p>
          <a:p>
            <a:pPr marL="514350" indent="-514350">
              <a:buAutoNum type="arabicPeriod"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Quantum Mechanical Effects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t>83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2576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838200" y="2442755"/>
            <a:ext cx="10515600" cy="1061629"/>
          </a:xfrm>
        </p:spPr>
        <p:txBody>
          <a:bodyPr/>
          <a:lstStyle/>
          <a:p>
            <a:pPr algn="ctr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4.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122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4.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Comparison of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three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Models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Content Placeholder 3"/>
              <p:cNvGraphicFramePr>
                <a:graphicFrameLocks noGrp="1"/>
              </p:cNvGraphicFramePr>
              <p:nvPr>
                <p:ph idx="1"/>
                <p:extLst/>
              </p:nvPr>
            </p:nvGraphicFramePr>
            <p:xfrm>
              <a:off x="535578" y="1825625"/>
              <a:ext cx="11254640" cy="42113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89491">
                      <a:extLst>
                        <a:ext uri="{9D8B030D-6E8A-4147-A177-3AD203B41FA5}">
                          <a16:colId xmlns:a16="http://schemas.microsoft.com/office/drawing/2014/main" val="4172966311"/>
                        </a:ext>
                      </a:extLst>
                    </a:gridCol>
                    <a:gridCol w="2499214">
                      <a:extLst>
                        <a:ext uri="{9D8B030D-6E8A-4147-A177-3AD203B41FA5}">
                          <a16:colId xmlns:a16="http://schemas.microsoft.com/office/drawing/2014/main" val="1255871291"/>
                        </a:ext>
                      </a:extLst>
                    </a:gridCol>
                    <a:gridCol w="3488275">
                      <a:extLst>
                        <a:ext uri="{9D8B030D-6E8A-4147-A177-3AD203B41FA5}">
                          <a16:colId xmlns:a16="http://schemas.microsoft.com/office/drawing/2014/main" val="3298123944"/>
                        </a:ext>
                      </a:extLst>
                    </a:gridCol>
                    <a:gridCol w="3177660">
                      <a:extLst>
                        <a:ext uri="{9D8B030D-6E8A-4147-A177-3AD203B41FA5}">
                          <a16:colId xmlns:a16="http://schemas.microsoft.com/office/drawing/2014/main" val="14890877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 sz="1800" b="1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dirty="0">
                              <a:latin typeface="Times New Roman" pitchFamily="18" charset="0"/>
                              <a:cs typeface="Times New Roman" pitchFamily="18" charset="0"/>
                            </a:rPr>
                            <a:t>Reluctance Model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dirty="0">
                              <a:latin typeface="Times New Roman" pitchFamily="18" charset="0"/>
                              <a:cs typeface="Times New Roman" pitchFamily="18" charset="0"/>
                            </a:rPr>
                            <a:t>Permeance-Capacitance</a:t>
                          </a:r>
                          <a:r>
                            <a:rPr lang="en-US" sz="1800" b="1" baseline="0" dirty="0">
                              <a:latin typeface="Times New Roman" pitchFamily="18" charset="0"/>
                              <a:cs typeface="Times New Roman" pitchFamily="18" charset="0"/>
                            </a:rPr>
                            <a:t> Model</a:t>
                          </a:r>
                          <a:endParaRPr lang="en-US" sz="1800" b="1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dirty="0">
                              <a:latin typeface="Times New Roman" pitchFamily="18" charset="0"/>
                              <a:cs typeface="Times New Roman" pitchFamily="18" charset="0"/>
                            </a:rPr>
                            <a:t>Transmission Line Model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5863292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dirty="0">
                              <a:latin typeface="Times New Roman" pitchFamily="18" charset="0"/>
                              <a:cs typeface="Times New Roman" pitchFamily="18" charset="0"/>
                            </a:rPr>
                            <a:t>Conserved Quantity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latin typeface="Times New Roman" pitchFamily="18" charset="0"/>
                              <a:cs typeface="Times New Roman" pitchFamily="18" charset="0"/>
                            </a:rPr>
                            <a:t>?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latin typeface="Times New Roman" pitchFamily="18" charset="0"/>
                              <a:cs typeface="Times New Roman" pitchFamily="18" charset="0"/>
                            </a:rPr>
                            <a:t>Magnetic Flux </a:t>
                          </a:r>
                        </a:p>
                        <a:p>
                          <a:pPr algn="ctr"/>
                          <a:r>
                            <a:rPr lang="en-US" sz="1800" dirty="0">
                              <a:latin typeface="Times New Roman" pitchFamily="18" charset="0"/>
                              <a:cs typeface="Times New Roman" pitchFamily="18" charset="0"/>
                            </a:rPr>
                            <a:t>[Volt-Second]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latin typeface="Times New Roman" pitchFamily="18" charset="0"/>
                              <a:cs typeface="Times New Roman" pitchFamily="18" charset="0"/>
                            </a:rPr>
                            <a:t>Magnetic Flux</a:t>
                          </a:r>
                        </a:p>
                        <a:p>
                          <a:pPr algn="ctr"/>
                          <a:r>
                            <a:rPr lang="en-US" sz="1800" dirty="0">
                              <a:latin typeface="Times New Roman" pitchFamily="18" charset="0"/>
                              <a:cs typeface="Times New Roman" pitchFamily="18" charset="0"/>
                            </a:rPr>
                            <a:t> [Volt-Second]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8871964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dirty="0">
                              <a:latin typeface="Times New Roman" pitchFamily="18" charset="0"/>
                              <a:cs typeface="Times New Roman" pitchFamily="18" charset="0"/>
                            </a:rPr>
                            <a:t>Flow Variable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latin typeface="Times New Roman" pitchFamily="18" charset="0"/>
                              <a:cs typeface="Times New Roman" pitchFamily="18" charset="0"/>
                            </a:rPr>
                            <a:t>Magnetic Flux</a:t>
                          </a:r>
                        </a:p>
                        <a:p>
                          <a:pPr algn="ctr"/>
                          <a:r>
                            <a:rPr lang="en-US" sz="1800" dirty="0">
                              <a:latin typeface="Times New Roman" pitchFamily="18" charset="0"/>
                              <a:cs typeface="Times New Roman" pitchFamily="18" charset="0"/>
                            </a:rPr>
                            <a:t> [Volt-Second]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latin typeface="Times New Roman" pitchFamily="18" charset="0"/>
                              <a:cs typeface="Times New Roman" pitchFamily="18" charset="0"/>
                            </a:rPr>
                            <a:t>Rate of change of Magnetic Flux [Volt]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latin typeface="Times New Roman" pitchFamily="18" charset="0"/>
                              <a:cs typeface="Times New Roman" pitchFamily="18" charset="0"/>
                            </a:rPr>
                            <a:t>Rate of change of Magnetic Flux [Volt]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978294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dirty="0">
                              <a:latin typeface="Times New Roman" pitchFamily="18" charset="0"/>
                              <a:cs typeface="Times New Roman" pitchFamily="18" charset="0"/>
                            </a:rPr>
                            <a:t>Effort Variable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latin typeface="Times New Roman" pitchFamily="18" charset="0"/>
                              <a:cs typeface="Times New Roman" pitchFamily="18" charset="0"/>
                            </a:rPr>
                            <a:t>Magnetomotive Force [Ampere]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latin typeface="Times New Roman" pitchFamily="18" charset="0"/>
                              <a:cs typeface="Times New Roman" pitchFamily="18" charset="0"/>
                            </a:rPr>
                            <a:t>Magnetomotive Force </a:t>
                          </a:r>
                        </a:p>
                        <a:p>
                          <a:pPr algn="ctr"/>
                          <a:r>
                            <a:rPr lang="en-US" sz="1800" dirty="0">
                              <a:latin typeface="Times New Roman" pitchFamily="18" charset="0"/>
                              <a:cs typeface="Times New Roman" pitchFamily="18" charset="0"/>
                            </a:rPr>
                            <a:t>[Ampere]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latin typeface="Times New Roman" pitchFamily="18" charset="0"/>
                              <a:cs typeface="Times New Roman" pitchFamily="18" charset="0"/>
                            </a:rPr>
                            <a:t>Magnetomotive Force</a:t>
                          </a:r>
                        </a:p>
                        <a:p>
                          <a:pPr algn="ctr"/>
                          <a:r>
                            <a:rPr lang="en-US" sz="1800" dirty="0">
                              <a:latin typeface="Times New Roman" pitchFamily="18" charset="0"/>
                              <a:cs typeface="Times New Roman" pitchFamily="18" charset="0"/>
                            </a:rPr>
                            <a:t> [Ampere]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9096047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dirty="0">
                              <a:latin typeface="Times New Roman" pitchFamily="18" charset="0"/>
                              <a:cs typeface="Times New Roman" pitchFamily="18" charset="0"/>
                            </a:rPr>
                            <a:t>Energy Dissipation Element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latin typeface="Times New Roman" pitchFamily="18" charset="0"/>
                              <a:cs typeface="Times New Roman" pitchFamily="18" charset="0"/>
                            </a:rPr>
                            <a:t>Magnetic Reluctance [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1800" i="1" dirty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nor/>
                                    </m:rPr>
                                    <a:rPr lang="en-US" sz="1800" dirty="0" smtClean="0">
                                      <a:latin typeface="Times New Roman" pitchFamily="18" charset="0"/>
                                      <a:cs typeface="Times New Roman" pitchFamily="18" charset="0"/>
                                    </a:rPr>
                                    <m:t>Henry</m:t>
                                  </m:r>
                                </m:e>
                                <m:sup>
                                  <m:r>
                                    <a:rPr lang="en-US" sz="1800" i="1" dirty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sz="1800" dirty="0">
                              <a:latin typeface="Times New Roman" pitchFamily="18" charset="0"/>
                              <a:cs typeface="Times New Roman" pitchFamily="18" charset="0"/>
                            </a:rPr>
                            <a:t>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latin typeface="Times New Roman" pitchFamily="18" charset="0"/>
                              <a:cs typeface="Times New Roman" pitchFamily="18" charset="0"/>
                            </a:rPr>
                            <a:t>?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latin typeface="Times New Roman" pitchFamily="18" charset="0"/>
                              <a:cs typeface="Times New Roman" pitchFamily="18" charset="0"/>
                            </a:rPr>
                            <a:t>Magnetic Conductance </a:t>
                          </a:r>
                        </a:p>
                        <a:p>
                          <a:pPr algn="ctr"/>
                          <a:r>
                            <a:rPr lang="en-US" sz="1800" dirty="0">
                              <a:latin typeface="Times New Roman" pitchFamily="18" charset="0"/>
                              <a:cs typeface="Times New Roman" pitchFamily="18" charset="0"/>
                            </a:rPr>
                            <a:t>[Ohm]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559364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dirty="0">
                              <a:latin typeface="Times New Roman" pitchFamily="18" charset="0"/>
                              <a:cs typeface="Times New Roman" pitchFamily="18" charset="0"/>
                            </a:rPr>
                            <a:t>Electrical Energy Storage Element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>
                              <a:latin typeface="Times New Roman" pitchFamily="18" charset="0"/>
                              <a:cs typeface="Times New Roman" pitchFamily="18" charset="0"/>
                            </a:rPr>
                            <a:t>?</a:t>
                          </a:r>
                        </a:p>
                        <a:p>
                          <a:pPr algn="ctr"/>
                          <a:endParaRPr lang="en-US" sz="180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latin typeface="Times New Roman" pitchFamily="18" charset="0"/>
                              <a:cs typeface="Times New Roman" pitchFamily="18" charset="0"/>
                            </a:rPr>
                            <a:t>?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latin typeface="Times New Roman" pitchFamily="18" charset="0"/>
                              <a:cs typeface="Times New Roman" pitchFamily="18" charset="0"/>
                            </a:rPr>
                            <a:t>Magnetic Capacitance </a:t>
                          </a:r>
                        </a:p>
                        <a:p>
                          <a:pPr algn="ctr"/>
                          <a:r>
                            <a:rPr lang="en-US" sz="1800" dirty="0">
                              <a:latin typeface="Times New Roman" pitchFamily="18" charset="0"/>
                              <a:cs typeface="Times New Roman" pitchFamily="18" charset="0"/>
                            </a:rPr>
                            <a:t>[Farad]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873654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dirty="0">
                              <a:latin typeface="Times New Roman" pitchFamily="18" charset="0"/>
                              <a:cs typeface="Times New Roman" pitchFamily="18" charset="0"/>
                            </a:rPr>
                            <a:t>Magnetic Energy Storage Element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>
                              <a:latin typeface="Times New Roman" pitchFamily="18" charset="0"/>
                              <a:cs typeface="Times New Roman" pitchFamily="18" charset="0"/>
                            </a:rPr>
                            <a:t>?</a:t>
                          </a:r>
                        </a:p>
                        <a:p>
                          <a:pPr algn="ctr"/>
                          <a:endParaRPr lang="en-US" sz="180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latin typeface="Times New Roman" pitchFamily="18" charset="0"/>
                              <a:cs typeface="Times New Roman" pitchFamily="18" charset="0"/>
                            </a:rPr>
                            <a:t>Magnetic Permeance </a:t>
                          </a:r>
                        </a:p>
                        <a:p>
                          <a:pPr algn="ctr"/>
                          <a:r>
                            <a:rPr lang="en-US" sz="1800" dirty="0">
                              <a:latin typeface="Times New Roman" pitchFamily="18" charset="0"/>
                              <a:cs typeface="Times New Roman" pitchFamily="18" charset="0"/>
                            </a:rPr>
                            <a:t>[Henry]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latin typeface="Times New Roman" pitchFamily="18" charset="0"/>
                              <a:cs typeface="Times New Roman" pitchFamily="18" charset="0"/>
                            </a:rPr>
                            <a:t>Magnetic Inductance</a:t>
                          </a:r>
                        </a:p>
                        <a:p>
                          <a:pPr algn="ctr"/>
                          <a:r>
                            <a:rPr lang="en-US" sz="1800" dirty="0">
                              <a:latin typeface="Times New Roman" pitchFamily="18" charset="0"/>
                              <a:cs typeface="Times New Roman" pitchFamily="18" charset="0"/>
                            </a:rPr>
                            <a:t> [Henry]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3819349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Content Placeholder 3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064615110"/>
                  </p:ext>
                </p:extLst>
              </p:nvPr>
            </p:nvGraphicFramePr>
            <p:xfrm>
              <a:off x="535578" y="1825625"/>
              <a:ext cx="11254640" cy="42113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89491">
                      <a:extLst>
                        <a:ext uri="{9D8B030D-6E8A-4147-A177-3AD203B41FA5}">
                          <a16:colId xmlns:a16="http://schemas.microsoft.com/office/drawing/2014/main" val="4172966311"/>
                        </a:ext>
                      </a:extLst>
                    </a:gridCol>
                    <a:gridCol w="2499214">
                      <a:extLst>
                        <a:ext uri="{9D8B030D-6E8A-4147-A177-3AD203B41FA5}">
                          <a16:colId xmlns:a16="http://schemas.microsoft.com/office/drawing/2014/main" val="1255871291"/>
                        </a:ext>
                      </a:extLst>
                    </a:gridCol>
                    <a:gridCol w="3488275">
                      <a:extLst>
                        <a:ext uri="{9D8B030D-6E8A-4147-A177-3AD203B41FA5}">
                          <a16:colId xmlns:a16="http://schemas.microsoft.com/office/drawing/2014/main" val="3298123944"/>
                        </a:ext>
                      </a:extLst>
                    </a:gridCol>
                    <a:gridCol w="3177660">
                      <a:extLst>
                        <a:ext uri="{9D8B030D-6E8A-4147-A177-3AD203B41FA5}">
                          <a16:colId xmlns:a16="http://schemas.microsoft.com/office/drawing/2014/main" val="14890877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 sz="1800" b="1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Reluctance Model</a:t>
                          </a:r>
                          <a:endParaRPr lang="en-US" sz="1800" b="1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Permeance-Capacitance</a:t>
                          </a:r>
                          <a:r>
                            <a:rPr lang="en-US" sz="1800" b="1" baseline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 Model</a:t>
                          </a:r>
                          <a:endParaRPr lang="en-US" sz="1800" b="1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Transmission Line Model</a:t>
                          </a:r>
                          <a:endParaRPr lang="en-US" sz="1800" b="1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58632924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Conserved Quantity</a:t>
                          </a:r>
                          <a:endParaRPr lang="en-US" sz="1800" b="1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?</a:t>
                          </a:r>
                          <a:endParaRPr lang="en-US" sz="180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Magnetic Flux </a:t>
                          </a:r>
                        </a:p>
                        <a:p>
                          <a:pPr algn="ctr"/>
                          <a:r>
                            <a:rPr lang="en-US" sz="180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[Volt-Second]</a:t>
                          </a:r>
                          <a:endParaRPr lang="en-US" sz="180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Magnetic Flux</a:t>
                          </a:r>
                        </a:p>
                        <a:p>
                          <a:pPr algn="ctr"/>
                          <a:r>
                            <a:rPr lang="en-US" sz="180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 [Volt-Second]</a:t>
                          </a:r>
                          <a:endParaRPr lang="en-US" sz="180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88719644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Flow Variable</a:t>
                          </a:r>
                          <a:endParaRPr lang="en-US" sz="1800" b="1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Magnetic Flux</a:t>
                          </a:r>
                        </a:p>
                        <a:p>
                          <a:pPr algn="ctr"/>
                          <a:r>
                            <a:rPr lang="en-US" sz="180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 [Volt-Second]</a:t>
                          </a:r>
                          <a:endParaRPr lang="en-US" sz="180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Rate of change of Magnetic Flux [Volt]</a:t>
                          </a:r>
                          <a:endParaRPr lang="en-US" sz="180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Rate of change of Magnetic Flux </a:t>
                          </a:r>
                          <a:r>
                            <a:rPr lang="en-US" sz="180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[</a:t>
                          </a:r>
                          <a:r>
                            <a:rPr lang="en-US" sz="180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Volt]</a:t>
                          </a:r>
                          <a:endParaRPr lang="en-US" sz="180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9782943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Effort Variable</a:t>
                          </a:r>
                          <a:endParaRPr lang="en-US" sz="1800" b="1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Magnetomotive Force [Ampere]</a:t>
                          </a:r>
                          <a:endParaRPr lang="en-US" sz="180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Magnetomotive Force </a:t>
                          </a:r>
                        </a:p>
                        <a:p>
                          <a:pPr algn="ctr"/>
                          <a:r>
                            <a:rPr lang="en-US" sz="180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[Ampere]</a:t>
                          </a:r>
                          <a:endParaRPr lang="en-US" sz="180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Magnetomotive Force</a:t>
                          </a:r>
                        </a:p>
                        <a:p>
                          <a:pPr algn="ctr"/>
                          <a:r>
                            <a:rPr lang="en-US" sz="180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 [Ampere]</a:t>
                          </a:r>
                          <a:endParaRPr lang="en-US" sz="180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90960478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Energy Dissipation Element</a:t>
                          </a:r>
                          <a:endParaRPr lang="en-US" sz="1800" b="1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83902" t="-359434" r="-267561" b="-2122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?</a:t>
                          </a:r>
                          <a:endParaRPr lang="en-US" sz="180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Magnetic Conductance </a:t>
                          </a:r>
                        </a:p>
                        <a:p>
                          <a:pPr algn="ctr"/>
                          <a:r>
                            <a:rPr lang="en-US" sz="180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[Ohm]</a:t>
                          </a:r>
                          <a:endParaRPr lang="en-US" sz="180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5593643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Electrical Energy Storage Element</a:t>
                          </a:r>
                          <a:endParaRPr lang="en-US" sz="1800" b="1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?</a:t>
                          </a:r>
                        </a:p>
                        <a:p>
                          <a:pPr algn="ctr"/>
                          <a:endParaRPr lang="en-US" sz="180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?</a:t>
                          </a:r>
                          <a:endParaRPr lang="en-US" sz="180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Magnetic Capacitance </a:t>
                          </a:r>
                        </a:p>
                        <a:p>
                          <a:pPr algn="ctr"/>
                          <a:r>
                            <a:rPr lang="en-US" sz="180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[Farad]</a:t>
                          </a:r>
                          <a:endParaRPr lang="en-US" sz="180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87365440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Magnetic Energy Storage Element</a:t>
                          </a:r>
                          <a:endParaRPr lang="en-US" sz="1800" b="1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?</a:t>
                          </a:r>
                        </a:p>
                        <a:p>
                          <a:pPr algn="ctr"/>
                          <a:endParaRPr lang="en-US" sz="180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Magnetic Permeance </a:t>
                          </a:r>
                        </a:p>
                        <a:p>
                          <a:pPr algn="ctr"/>
                          <a:r>
                            <a:rPr lang="en-US" sz="180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[Henry]</a:t>
                          </a:r>
                          <a:endParaRPr lang="en-US" sz="180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Magnetic Inductance</a:t>
                          </a:r>
                        </a:p>
                        <a:p>
                          <a:pPr algn="ctr"/>
                          <a:r>
                            <a:rPr lang="en-US" sz="180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 [Henry]</a:t>
                          </a:r>
                          <a:endParaRPr lang="en-US" sz="180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3819349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t>85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1048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4. Conclusion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95850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itchFamily="18" charset="0"/>
              </a:rPr>
              <a:t>The reluctance model is suitable for DC </a:t>
            </a:r>
            <a:r>
              <a:rPr lang="en-US" dirty="0" smtClean="0">
                <a:latin typeface="Times New Roman" panose="02020603050405020304" pitchFamily="18" charset="0"/>
                <a:cs typeface="Times New Roman" pitchFamily="18" charset="0"/>
              </a:rPr>
              <a:t>analysis of ferromagnetic materials. A DC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Magnetic Reluctance Model for a cumulatively compounded 1800 rpm 40V low voltage/ power DC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generator was presented.  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Times New Roman" panose="02020603050405020304" pitchFamily="18" charset="0"/>
                <a:cs typeface="Times New Roman" pitchFamily="18" charset="0"/>
              </a:rPr>
              <a:t>The </a:t>
            </a:r>
            <a:r>
              <a:rPr lang="en-US" dirty="0">
                <a:latin typeface="Times New Roman" panose="02020603050405020304" pitchFamily="18" charset="0"/>
                <a:cs typeface="Times New Roman" pitchFamily="18" charset="0"/>
              </a:rPr>
              <a:t>Permeance-Capacitance model is suitable for low frequency analysis of ferromagnetic materials. </a:t>
            </a:r>
            <a:r>
              <a:rPr lang="en-US" dirty="0" smtClean="0">
                <a:latin typeface="Times New Roman" panose="02020603050405020304" pitchFamily="18" charset="0"/>
                <a:cs typeface="Times New Roman" pitchFamily="18" charset="0"/>
              </a:rPr>
              <a:t>A Low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frequency Permeance-Capacitance Model for 150kHz pulse transformer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was used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in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a 160V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to 5 V, 100 A low voltage/ power isolated full bridge buck converter. </a:t>
            </a:r>
            <a:r>
              <a:rPr lang="en-US" dirty="0" smtClean="0">
                <a:latin typeface="Times New Roman" panose="02020603050405020304" pitchFamily="18" charset="0"/>
                <a:cs typeface="Times New Roman" pitchFamily="18" charset="0"/>
              </a:rPr>
              <a:t>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Times New Roman" panose="02020603050405020304" pitchFamily="18" charset="0"/>
                <a:cs typeface="Times New Roman" pitchFamily="18" charset="0"/>
              </a:rPr>
              <a:t>The </a:t>
            </a:r>
            <a:r>
              <a:rPr lang="en-US" dirty="0">
                <a:latin typeface="Times New Roman" panose="02020603050405020304" pitchFamily="18" charset="0"/>
                <a:cs typeface="Times New Roman" pitchFamily="18" charset="0"/>
              </a:rPr>
              <a:t>Magnetic Transmission Line Model is suitable for high frequency analysis of ferromagnetic materials. </a:t>
            </a:r>
            <a:r>
              <a:rPr lang="en-US" dirty="0" smtClean="0">
                <a:latin typeface="Times New Roman" panose="02020603050405020304" pitchFamily="18" charset="0"/>
                <a:cs typeface="Times New Roman" pitchFamily="18" charset="0"/>
              </a:rPr>
              <a:t>A High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frequency low voltage/ power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(30 cm i.e. 1</a:t>
            </a:r>
            <a:r>
              <a:rPr lang="el-GR" dirty="0" smtClean="0">
                <a:latin typeface="Times New Roman" pitchFamily="18" charset="0"/>
                <a:cs typeface="Times New Roman" pitchFamily="18" charset="0"/>
              </a:rPr>
              <a:t>λ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at 1 GHz) gyromagnetic,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dispersive Magnetic Transmission Line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was simulated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using Finite Difference Time Domain (FDTD) Simulator MEEP to study Frequency Domain Behavior of Magnetic Transmission Line parameters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.   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Modeling and Simulation of Magnetic Transmission Lines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393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itchFamily="18" charset="0"/>
              </a:rPr>
              <a:t>4. Scope </a:t>
            </a:r>
            <a:r>
              <a:rPr lang="en-US" dirty="0">
                <a:latin typeface="Times New Roman" panose="02020603050405020304" pitchFamily="18" charset="0"/>
                <a:cs typeface="Times New Roman" pitchFamily="18" charset="0"/>
              </a:rPr>
              <a:t>for Further 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dirty="0" smtClean="0">
                <a:latin typeface="Times New Roman" panose="02020603050405020304" pitchFamily="18" charset="0"/>
                <a:cs typeface="Times New Roman" pitchFamily="18" charset="0"/>
              </a:rPr>
              <a:t>The </a:t>
            </a:r>
            <a:r>
              <a:rPr lang="en-US" dirty="0">
                <a:latin typeface="Times New Roman" panose="02020603050405020304" pitchFamily="18" charset="0"/>
                <a:cs typeface="Times New Roman" pitchFamily="18" charset="0"/>
              </a:rPr>
              <a:t>power invariant Magnetic Transmission Line model can also be used for accurate modeling of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itchFamily="18" charset="0"/>
              </a:rPr>
              <a:t>Alternating Current </a:t>
            </a:r>
            <a:r>
              <a:rPr lang="en-US" dirty="0">
                <a:latin typeface="Times New Roman" panose="02020603050405020304" pitchFamily="18" charset="0"/>
                <a:cs typeface="Times New Roman" pitchFamily="18" charset="0"/>
              </a:rPr>
              <a:t>and </a:t>
            </a:r>
            <a:r>
              <a:rPr lang="en-US" dirty="0" smtClean="0">
                <a:latin typeface="Times New Roman" panose="02020603050405020304" pitchFamily="18" charset="0"/>
                <a:cs typeface="Times New Roman" pitchFamily="18" charset="0"/>
              </a:rPr>
              <a:t>Direct Current </a:t>
            </a:r>
            <a:r>
              <a:rPr lang="en-US" dirty="0">
                <a:latin typeface="Times New Roman" panose="02020603050405020304" pitchFamily="18" charset="0"/>
                <a:cs typeface="Times New Roman" pitchFamily="18" charset="0"/>
              </a:rPr>
              <a:t>Machines 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itchFamily="18" charset="0"/>
              </a:rPr>
              <a:t>Nanomagnetic Logic Devices and Magnetic Transistors 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itchFamily="18" charset="0"/>
              </a:rPr>
              <a:t>Magnetic Memory Devices and Spintronic devices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itchFamily="18" charset="0"/>
              </a:rPr>
              <a:t>Circulators, Couplers, Filters, Power Dividers and Waveguides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itchFamily="18" charset="0"/>
              </a:rPr>
              <a:t>Gyromagnetic Non-Linear Transmission </a:t>
            </a:r>
            <a:r>
              <a:rPr lang="en-US" dirty="0" smtClean="0">
                <a:latin typeface="Times New Roman" panose="02020603050405020304" pitchFamily="18" charset="0"/>
                <a:cs typeface="Times New Roman" pitchFamily="18" charset="0"/>
              </a:rPr>
              <a:t>Line Microwave generators</a:t>
            </a:r>
            <a:endParaRPr lang="en-US" dirty="0">
              <a:latin typeface="Times New Roman" panose="02020603050405020304" pitchFamily="18" charset="0"/>
              <a:cs typeface="Times New Roman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anose="02020603050405020304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anose="02020603050405020304" pitchFamily="18" charset="0"/>
                <a:cs typeface="Times New Roman" pitchFamily="18" charset="0"/>
              </a:rPr>
              <a:t>87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4957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92153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[1] J. B. </a:t>
            </a: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Faria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1600" i="1" dirty="0">
                <a:latin typeface="Times New Roman" pitchFamily="18" charset="0"/>
                <a:cs typeface="Times New Roman" pitchFamily="18" charset="0"/>
              </a:rPr>
              <a:t>Multimodal propagation in </a:t>
            </a:r>
            <a:r>
              <a:rPr lang="en-US" sz="1600" i="1" dirty="0" err="1">
                <a:latin typeface="Times New Roman" pitchFamily="18" charset="0"/>
                <a:cs typeface="Times New Roman" pitchFamily="18" charset="0"/>
              </a:rPr>
              <a:t>multiconductor</a:t>
            </a:r>
            <a:r>
              <a:rPr lang="en-US" sz="1600" i="1" dirty="0">
                <a:latin typeface="Times New Roman" pitchFamily="18" charset="0"/>
                <a:cs typeface="Times New Roman" pitchFamily="18" charset="0"/>
              </a:rPr>
              <a:t> transmission lines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. J. </a:t>
            </a: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Electromag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. Waves Appl. 2014, p. 1677–1702</a:t>
            </a:r>
          </a:p>
          <a:p>
            <a:pPr marL="0" indent="0">
              <a:buNone/>
            </a:pP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[2] J. B. </a:t>
            </a: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Faria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1600" i="1" dirty="0">
                <a:latin typeface="Times New Roman" pitchFamily="18" charset="0"/>
                <a:cs typeface="Times New Roman" pitchFamily="18" charset="0"/>
              </a:rPr>
              <a:t>Formulation of Multiwire Magnetic Transmission-Line Theory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, Progress in Electromagnetics Research B, Vol. 49, 2013, p. 177–195.</a:t>
            </a:r>
          </a:p>
          <a:p>
            <a:pPr marL="0" indent="0">
              <a:buNone/>
            </a:pP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[3] J. B. </a:t>
            </a: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Faria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1600" i="1" dirty="0">
                <a:latin typeface="Times New Roman" pitchFamily="18" charset="0"/>
                <a:cs typeface="Times New Roman" pitchFamily="18" charset="0"/>
              </a:rPr>
              <a:t>Matrix theory of wave propagation in hybrid electric/magnetic multiwire transmission line systems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, Journal of Electromagnetic Waves and Applications, Vol. 29, No. 7, 2015, p. 925–940.</a:t>
            </a:r>
          </a:p>
          <a:p>
            <a:pPr marL="0" indent="0">
              <a:buNone/>
            </a:pP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[4] J. B. </a:t>
            </a: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Faria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1600" i="1" dirty="0">
                <a:latin typeface="Times New Roman" pitchFamily="18" charset="0"/>
                <a:cs typeface="Times New Roman" pitchFamily="18" charset="0"/>
              </a:rPr>
              <a:t>A physical model of the ideal transformer based on magnetic transmission line theory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, Journal of Electromagnetic Waves and Applications, Vol. 27, No. 3, 2013, p. 365–373.</a:t>
            </a:r>
          </a:p>
          <a:p>
            <a:pPr marL="0" indent="0">
              <a:buNone/>
            </a:pP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[5] J. B. Schneider, </a:t>
            </a:r>
            <a:r>
              <a:rPr lang="en-US" sz="1600" i="1" dirty="0">
                <a:latin typeface="Times New Roman" pitchFamily="18" charset="0"/>
                <a:cs typeface="Times New Roman" pitchFamily="18" charset="0"/>
              </a:rPr>
              <a:t>Understanding the Finite-Difference Time-Domain Method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, 2017, p. 33-74.</a:t>
            </a:r>
          </a:p>
          <a:p>
            <a:pPr marL="0" indent="0">
              <a:buNone/>
            </a:pP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[6] A. </a:t>
            </a: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Oskooi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, D. Roundy, M. </a:t>
            </a: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Ibanescu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, P. </a:t>
            </a: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Bermel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, J.D. </a:t>
            </a: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Joannopoulos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, and S.G. Johnson, </a:t>
            </a:r>
            <a:r>
              <a:rPr lang="en-US" sz="1600" i="1" dirty="0">
                <a:latin typeface="Times New Roman" pitchFamily="18" charset="0"/>
                <a:cs typeface="Times New Roman" pitchFamily="18" charset="0"/>
              </a:rPr>
              <a:t>MEEP: A flexible free-software package for electromagnetic simulations by the FDTD method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, Computer Physics Communications, Vol. 181, 2010, p. 687-702.</a:t>
            </a:r>
          </a:p>
          <a:p>
            <a:pPr marL="0" indent="0">
              <a:buNone/>
            </a:pP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[7] J. B. </a:t>
            </a: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Faria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1600" i="1" dirty="0">
                <a:latin typeface="Times New Roman" pitchFamily="18" charset="0"/>
                <a:cs typeface="Times New Roman" pitchFamily="18" charset="0"/>
              </a:rPr>
              <a:t>Complex reluctance of inhomogeneous Euler-Cauchy tubular ferrites taking into account frequency dependent complex permeability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, Progress In Electromagnetics Research M, Vol. 25, 2012, p. 71–85.</a:t>
            </a:r>
          </a:p>
          <a:p>
            <a:pPr marL="0" indent="0">
              <a:buNone/>
            </a:pP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[8] C. Paul, K. Whites and S. </a:t>
            </a: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Nasar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1600" i="1" dirty="0">
                <a:latin typeface="Times New Roman" pitchFamily="18" charset="0"/>
                <a:cs typeface="Times New Roman" pitchFamily="18" charset="0"/>
              </a:rPr>
              <a:t>Introduction to electromagnetic fields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, 4th ed. Boston: WCB/McGraw-Hill, 1998, p.586-589.</a:t>
            </a:r>
          </a:p>
          <a:p>
            <a:pPr marL="0" indent="0">
              <a:buNone/>
            </a:pP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[9] B. </a:t>
            </a: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Sevcik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 and L. </a:t>
            </a: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Brancık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1600" i="1" dirty="0">
                <a:latin typeface="Times New Roman" pitchFamily="18" charset="0"/>
                <a:cs typeface="Times New Roman" pitchFamily="18" charset="0"/>
              </a:rPr>
              <a:t>Time-Domain Simulation of </a:t>
            </a:r>
            <a:r>
              <a:rPr lang="en-US" sz="1600" i="1" dirty="0" err="1">
                <a:latin typeface="Times New Roman" pitchFamily="18" charset="0"/>
                <a:cs typeface="Times New Roman" pitchFamily="18" charset="0"/>
              </a:rPr>
              <a:t>Nonuniform</a:t>
            </a:r>
            <a:r>
              <a:rPr lang="en-US" sz="1600" i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 i="1" dirty="0" err="1">
                <a:latin typeface="Times New Roman" pitchFamily="18" charset="0"/>
                <a:cs typeface="Times New Roman" pitchFamily="18" charset="0"/>
              </a:rPr>
              <a:t>Multiconductor</a:t>
            </a:r>
            <a:r>
              <a:rPr lang="en-US" sz="1600" i="1" dirty="0">
                <a:latin typeface="Times New Roman" pitchFamily="18" charset="0"/>
                <a:cs typeface="Times New Roman" pitchFamily="18" charset="0"/>
              </a:rPr>
              <a:t> Transmission Lines in Matlab,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 International Journal of </a:t>
            </a: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Mahematics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 and Computers in Simulation, Vol.5, No. 2, 2011, p. 1-8.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t>88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5932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77431"/>
            <a:ext cx="10515600" cy="474499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[10] G. </a:t>
            </a: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Antonini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,</a:t>
            </a:r>
            <a:r>
              <a:rPr lang="en-US" sz="1600" i="1" dirty="0">
                <a:latin typeface="Times New Roman" pitchFamily="18" charset="0"/>
                <a:cs typeface="Times New Roman" pitchFamily="18" charset="0"/>
              </a:rPr>
              <a:t> A general framework for the analysis of metamaterial transmission lines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Prog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Electromagn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. Res. B., 2010, p. 353–373</a:t>
            </a:r>
          </a:p>
          <a:p>
            <a:pPr marL="0" indent="0">
              <a:buNone/>
            </a:pP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[11] C. Caloz and T. Itoh, </a:t>
            </a:r>
            <a:r>
              <a:rPr lang="en-US" sz="1600" i="1" dirty="0">
                <a:latin typeface="Times New Roman" pitchFamily="18" charset="0"/>
                <a:cs typeface="Times New Roman" pitchFamily="18" charset="0"/>
              </a:rPr>
              <a:t>Electromagnetic Metamaterials: Transmission Line Theory and Microwave Applications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, Wiley-IEEE Press, 2006, p. 27-58.</a:t>
            </a:r>
          </a:p>
          <a:p>
            <a:pPr marL="0" indent="0">
              <a:buNone/>
            </a:pP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[12] IEEE, Standard for Validation of Computational Electromagnetic (CEM) Computer Modeling and Simulation, and Recommended Practice, Part I, IEEE, June 2008.</a:t>
            </a:r>
          </a:p>
          <a:p>
            <a:pPr marL="0" indent="0">
              <a:buNone/>
            </a:pP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[13] C. Paul, </a:t>
            </a:r>
            <a:r>
              <a:rPr lang="en-US" sz="1600" i="1" dirty="0">
                <a:latin typeface="Times New Roman" pitchFamily="18" charset="0"/>
                <a:cs typeface="Times New Roman" pitchFamily="18" charset="0"/>
              </a:rPr>
              <a:t>Introduction to Electromagnetic Compatibility, 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2nd ed. Kentucky: John Wiley and Sons, 2006, p. 559-710.</a:t>
            </a:r>
          </a:p>
          <a:p>
            <a:pPr marL="0" indent="0">
              <a:buNone/>
            </a:pP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[14] L. </a:t>
            </a: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Er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-Ping, </a:t>
            </a:r>
            <a:r>
              <a:rPr lang="en-US" sz="1600" i="1" dirty="0">
                <a:latin typeface="Times New Roman" pitchFamily="18" charset="0"/>
                <a:cs typeface="Times New Roman" pitchFamily="18" charset="0"/>
              </a:rPr>
              <a:t>Computational Electromagnetics for Electromagnetic Compatibility/ Signal Integrity Analysis, 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IEEE EMC DL Talk, University of Missouri, 2008.</a:t>
            </a:r>
          </a:p>
          <a:p>
            <a:pPr marL="0" indent="0">
              <a:buNone/>
            </a:pP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[15] T. C. Edwards and M. B. Steer, </a:t>
            </a:r>
            <a:r>
              <a:rPr lang="en-US" sz="1600" i="1" dirty="0">
                <a:latin typeface="Times New Roman" pitchFamily="18" charset="0"/>
                <a:cs typeface="Times New Roman" pitchFamily="18" charset="0"/>
              </a:rPr>
              <a:t>Foundations for </a:t>
            </a:r>
            <a:r>
              <a:rPr lang="en-US" sz="1600" i="1" dirty="0" err="1">
                <a:latin typeface="Times New Roman" pitchFamily="18" charset="0"/>
                <a:cs typeface="Times New Roman" pitchFamily="18" charset="0"/>
              </a:rPr>
              <a:t>Microstrip</a:t>
            </a:r>
            <a:r>
              <a:rPr lang="en-US" sz="1600" i="1" dirty="0">
                <a:latin typeface="Times New Roman" pitchFamily="18" charset="0"/>
                <a:cs typeface="Times New Roman" pitchFamily="18" charset="0"/>
              </a:rPr>
              <a:t> Circuit Design, 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4th ed.</a:t>
            </a:r>
            <a:r>
              <a:rPr lang="en-US" sz="1600" i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Wiley-IEEE Press, 2016, p. 576-607.</a:t>
            </a:r>
            <a:r>
              <a:rPr lang="en-US" sz="1600" i="1" dirty="0">
                <a:latin typeface="Times New Roman" pitchFamily="18" charset="0"/>
                <a:cs typeface="Times New Roman" pitchFamily="18" charset="0"/>
              </a:rPr>
              <a:t> </a:t>
            </a:r>
            <a:endParaRPr lang="en-US" sz="1600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[16] J. Dickens and A. Neuber,</a:t>
            </a:r>
            <a:r>
              <a:rPr lang="en-US" sz="1600" i="1" dirty="0">
                <a:latin typeface="Times New Roman" pitchFamily="18" charset="0"/>
                <a:cs typeface="Times New Roman" pitchFamily="18" charset="0"/>
              </a:rPr>
              <a:t> Material selection considerations for coaxial, </a:t>
            </a:r>
            <a:r>
              <a:rPr lang="en-US" sz="1600" i="1" dirty="0" err="1">
                <a:latin typeface="Times New Roman" pitchFamily="18" charset="0"/>
                <a:cs typeface="Times New Roman" pitchFamily="18" charset="0"/>
              </a:rPr>
              <a:t>ferrimagnetic</a:t>
            </a:r>
            <a:r>
              <a:rPr lang="en-US" sz="1600" i="1" dirty="0">
                <a:latin typeface="Times New Roman" pitchFamily="18" charset="0"/>
                <a:cs typeface="Times New Roman" pitchFamily="18" charset="0"/>
              </a:rPr>
              <a:t>-based nonlinear transmission lines, 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Journal of Applied Physics, 113, 064904, 2013, p. 1-5.</a:t>
            </a:r>
          </a:p>
          <a:p>
            <a:pPr marL="0" indent="0">
              <a:buNone/>
            </a:pP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[17] J. Parson, A. Neuber, J. Dickens and J. </a:t>
            </a: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Mankowski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1600" i="1" dirty="0">
                <a:latin typeface="Times New Roman" pitchFamily="18" charset="0"/>
                <a:cs typeface="Times New Roman" pitchFamily="18" charset="0"/>
              </a:rPr>
              <a:t>Investigation of a </a:t>
            </a:r>
            <a:r>
              <a:rPr lang="en-US" sz="1600" i="1" dirty="0" err="1">
                <a:latin typeface="Times New Roman" pitchFamily="18" charset="0"/>
                <a:cs typeface="Times New Roman" pitchFamily="18" charset="0"/>
              </a:rPr>
              <a:t>stripline</a:t>
            </a:r>
            <a:r>
              <a:rPr lang="en-US" sz="1600" i="1" dirty="0">
                <a:latin typeface="Times New Roman" pitchFamily="18" charset="0"/>
                <a:cs typeface="Times New Roman" pitchFamily="18" charset="0"/>
              </a:rPr>
              <a:t> transmission line structure for gyromagnetic nonlinear transmission line high power microwave sources, 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Review of Scientific Instruments, 87, 034706, 2016, p. 1-7.</a:t>
            </a:r>
          </a:p>
          <a:p>
            <a:pPr marL="0" indent="0">
              <a:buNone/>
            </a:pP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[18] G. Dominguez, </a:t>
            </a:r>
            <a:r>
              <a:rPr lang="en-US" sz="1600" i="1" dirty="0">
                <a:latin typeface="Times New Roman" pitchFamily="18" charset="0"/>
                <a:cs typeface="Times New Roman" pitchFamily="18" charset="0"/>
              </a:rPr>
              <a:t>Power-Invariant Magnetic System Modeling, PhD </a:t>
            </a:r>
            <a:r>
              <a:rPr lang="en-US" sz="1600" i="1" dirty="0" err="1">
                <a:latin typeface="Times New Roman" pitchFamily="18" charset="0"/>
                <a:cs typeface="Times New Roman" pitchFamily="18" charset="0"/>
              </a:rPr>
              <a:t>Disseration</a:t>
            </a:r>
            <a:r>
              <a:rPr lang="en-US" sz="1600" i="1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Texas A&amp;M University, 2011, p. 45-64.</a:t>
            </a:r>
          </a:p>
          <a:p>
            <a:endParaRPr lang="en-US" sz="16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t>89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2069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1.1. Properties of Magnetic Materials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66534656"/>
                  </p:ext>
                </p:extLst>
              </p:nvPr>
            </p:nvGraphicFramePr>
            <p:xfrm>
              <a:off x="803562" y="1552142"/>
              <a:ext cx="10550238" cy="507905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932415">
                      <a:extLst>
                        <a:ext uri="{9D8B030D-6E8A-4147-A177-3AD203B41FA5}">
                          <a16:colId xmlns:a16="http://schemas.microsoft.com/office/drawing/2014/main" val="3036728287"/>
                        </a:ext>
                      </a:extLst>
                    </a:gridCol>
                    <a:gridCol w="4114800">
                      <a:extLst>
                        <a:ext uri="{9D8B030D-6E8A-4147-A177-3AD203B41FA5}">
                          <a16:colId xmlns:a16="http://schemas.microsoft.com/office/drawing/2014/main" val="789189037"/>
                        </a:ext>
                      </a:extLst>
                    </a:gridCol>
                    <a:gridCol w="3503023">
                      <a:extLst>
                        <a:ext uri="{9D8B030D-6E8A-4147-A177-3AD203B41FA5}">
                          <a16:colId xmlns:a16="http://schemas.microsoft.com/office/drawing/2014/main" val="365948866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 sz="2400" b="1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>
                              <a:latin typeface="Times New Roman" pitchFamily="18" charset="0"/>
                              <a:cs typeface="Times New Roman" pitchFamily="18" charset="0"/>
                            </a:rPr>
                            <a:t>Magnetic Moments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>
                              <a:latin typeface="Times New Roman" pitchFamily="18" charset="0"/>
                              <a:cs typeface="Times New Roman" pitchFamily="18" charset="0"/>
                            </a:rPr>
                            <a:t>Susceptibility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𝝌</m:t>
                                  </m:r>
                                </m:e>
                                <m:sub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𝒎</m:t>
                                  </m:r>
                                </m:sub>
                              </m:sSub>
                            </m:oMath>
                          </a14:m>
                          <a:endParaRPr lang="en-US" sz="2400" b="1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88602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b="1" dirty="0">
                              <a:latin typeface="Times New Roman" pitchFamily="18" charset="0"/>
                              <a:cs typeface="Times New Roman" pitchFamily="18" charset="0"/>
                            </a:rPr>
                            <a:t>Diamagnetism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latin typeface="Times New Roman" pitchFamily="18" charset="0"/>
                              <a:cs typeface="Times New Roman" pitchFamily="18" charset="0"/>
                            </a:rPr>
                            <a:t>no magnetic moment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𝑜𝑟𝑏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𝑠𝑝𝑖𝑛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en-US" sz="240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latin typeface="Times New Roman" pitchFamily="18" charset="0"/>
                              <a:cs typeface="Times New Roman" pitchFamily="18" charset="0"/>
                            </a:rPr>
                            <a:t>Small &amp; negative, </a:t>
                          </a:r>
                        </a:p>
                        <a:p>
                          <a:pPr algn="ctr"/>
                          <a:r>
                            <a:rPr lang="en-US" sz="2400" dirty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−6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sz="2400" dirty="0">
                              <a:latin typeface="Times New Roman" pitchFamily="18" charset="0"/>
                              <a:cs typeface="Times New Roman" pitchFamily="18" charset="0"/>
                            </a:rPr>
                            <a:t> to -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−5</m:t>
                                  </m:r>
                                </m:sup>
                              </m:sSup>
                            </m:oMath>
                          </a14:m>
                          <a:endParaRPr lang="en-US" sz="240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9576572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b="1" dirty="0" err="1">
                              <a:latin typeface="Times New Roman" pitchFamily="18" charset="0"/>
                              <a:cs typeface="Times New Roman" pitchFamily="18" charset="0"/>
                            </a:rPr>
                            <a:t>Paramagnetism</a:t>
                          </a:r>
                          <a:endParaRPr lang="en-US" sz="2400" b="1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latin typeface="Times New Roman" pitchFamily="18" charset="0"/>
                              <a:cs typeface="Times New Roman" pitchFamily="18" charset="0"/>
                            </a:rPr>
                            <a:t>randomly oriented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𝑜𝑟𝑏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𝑠𝑝𝑖𝑛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𝑠𝑚𝑎𝑙𝑙</m:t>
                                </m:r>
                              </m:oMath>
                            </m:oMathPara>
                          </a14:m>
                          <a:endParaRPr lang="en-US" sz="240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latin typeface="Times New Roman" pitchFamily="18" charset="0"/>
                              <a:cs typeface="Times New Roman" pitchFamily="18" charset="0"/>
                            </a:rPr>
                            <a:t>Small &amp; positive, </a:t>
                          </a:r>
                        </a:p>
                        <a:p>
                          <a:pPr algn="ctr"/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−5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sz="2400" dirty="0">
                              <a:latin typeface="Times New Roman" pitchFamily="18" charset="0"/>
                              <a:cs typeface="Times New Roman" pitchFamily="18" charset="0"/>
                            </a:rPr>
                            <a:t> to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−3</m:t>
                                  </m:r>
                                </m:sup>
                              </m:sSup>
                            </m:oMath>
                          </a14:m>
                          <a:endParaRPr lang="en-US" sz="240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3244182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b="1" dirty="0" err="1">
                              <a:latin typeface="Times New Roman" pitchFamily="18" charset="0"/>
                              <a:cs typeface="Times New Roman" pitchFamily="18" charset="0"/>
                            </a:rPr>
                            <a:t>Antiferromagnetism</a:t>
                          </a:r>
                          <a:endParaRPr lang="en-US" sz="2400" b="1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>
                              <a:latin typeface="Times New Roman" pitchFamily="18" charset="0"/>
                              <a:cs typeface="Times New Roman" pitchFamily="18" charset="0"/>
                            </a:rPr>
                            <a:t>antiparallel aligned 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0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𝑜𝑟𝑏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r>
                                  <a:rPr lang="en-US" sz="24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≪|</m:t>
                                </m:r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𝑠𝑝𝑖𝑛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</m:oMath>
                            </m:oMathPara>
                          </a14:m>
                          <a:endParaRPr lang="en-US" sz="240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latin typeface="Times New Roman" pitchFamily="18" charset="0"/>
                              <a:cs typeface="Times New Roman" pitchFamily="18" charset="0"/>
                            </a:rPr>
                            <a:t>Small &amp; positive, </a:t>
                          </a:r>
                        </a:p>
                        <a:p>
                          <a:pPr algn="ctr"/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−5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sz="2400" dirty="0">
                              <a:latin typeface="Times New Roman" pitchFamily="18" charset="0"/>
                              <a:cs typeface="Times New Roman" pitchFamily="18" charset="0"/>
                            </a:rPr>
                            <a:t> to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−3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sz="2400" dirty="0">
                              <a:latin typeface="Times New Roman" pitchFamily="18" charset="0"/>
                              <a:cs typeface="Times New Roman" pitchFamily="18" charset="0"/>
                            </a:rPr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8125407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b="1" dirty="0">
                              <a:latin typeface="Times New Roman" pitchFamily="18" charset="0"/>
                              <a:cs typeface="Times New Roman" pitchFamily="18" charset="0"/>
                            </a:rPr>
                            <a:t>Ferrimagnetism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>
                              <a:latin typeface="Times New Roman" pitchFamily="18" charset="0"/>
                              <a:cs typeface="Times New Roman" pitchFamily="18" charset="0"/>
                            </a:rPr>
                            <a:t>mixed parallel and antiparallel aligned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>
                              <a:latin typeface="Times New Roman" pitchFamily="18" charset="0"/>
                              <a:cs typeface="Times New Roman" pitchFamily="18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𝑜𝑟𝑏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≪|</m:t>
                              </m:r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𝑠𝑝𝑖𝑛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</m:oMath>
                          </a14:m>
                          <a:endParaRPr lang="en-US" sz="240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latin typeface="Times New Roman" pitchFamily="18" charset="0"/>
                              <a:cs typeface="Times New Roman" pitchFamily="18" charset="0"/>
                            </a:rPr>
                            <a:t>large (below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𝐶𝑢𝑟𝑖𝑒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2400" dirty="0">
                              <a:latin typeface="Times New Roman" pitchFamily="18" charset="0"/>
                              <a:cs typeface="Times New Roman" pitchFamily="18" charset="0"/>
                            </a:rPr>
                            <a:t>),</a:t>
                          </a:r>
                        </a:p>
                        <a:p>
                          <a:pPr algn="ctr"/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−3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sz="2400" dirty="0">
                              <a:latin typeface="Times New Roman" pitchFamily="18" charset="0"/>
                              <a:cs typeface="Times New Roman" pitchFamily="18" charset="0"/>
                            </a:rPr>
                            <a:t> to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oMath>
                          </a14:m>
                          <a:endParaRPr lang="en-US" sz="240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2121148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b="1" dirty="0">
                              <a:latin typeface="Times New Roman" pitchFamily="18" charset="0"/>
                              <a:cs typeface="Times New Roman" pitchFamily="18" charset="0"/>
                            </a:rPr>
                            <a:t>Ferromagnetism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>
                              <a:latin typeface="Times New Roman" pitchFamily="18" charset="0"/>
                              <a:cs typeface="Times New Roman" pitchFamily="18" charset="0"/>
                            </a:rPr>
                            <a:t>parallel aligned 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0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𝑜𝑟𝑏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r>
                                  <a:rPr lang="en-US" sz="24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≪|</m:t>
                                </m:r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𝑠𝑝𝑖𝑛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</m:oMath>
                            </m:oMathPara>
                          </a14:m>
                          <a:endParaRPr lang="en-US" sz="240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latin typeface="Times New Roman" pitchFamily="18" charset="0"/>
                              <a:cs typeface="Times New Roman" pitchFamily="18" charset="0"/>
                            </a:rPr>
                            <a:t>large (below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𝐶𝑢𝑟𝑖𝑒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2400" dirty="0">
                              <a:latin typeface="Times New Roman" pitchFamily="18" charset="0"/>
                              <a:cs typeface="Times New Roman" pitchFamily="18" charset="0"/>
                            </a:rPr>
                            <a:t>),</a:t>
                          </a:r>
                        </a:p>
                        <a:p>
                          <a:pPr algn="ctr"/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sz="2400" dirty="0">
                              <a:latin typeface="Times New Roman" pitchFamily="18" charset="0"/>
                              <a:cs typeface="Times New Roman" pitchFamily="18" charset="0"/>
                            </a:rPr>
                            <a:t> to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sup>
                              </m:sSup>
                            </m:oMath>
                          </a14:m>
                          <a:endParaRPr lang="en-US" sz="240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1589628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66534656"/>
                  </p:ext>
                </p:extLst>
              </p:nvPr>
            </p:nvGraphicFramePr>
            <p:xfrm>
              <a:off x="803562" y="1552142"/>
              <a:ext cx="10550238" cy="507905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932415">
                      <a:extLst>
                        <a:ext uri="{9D8B030D-6E8A-4147-A177-3AD203B41FA5}">
                          <a16:colId xmlns:a16="http://schemas.microsoft.com/office/drawing/2014/main" val="3036728287"/>
                        </a:ext>
                      </a:extLst>
                    </a:gridCol>
                    <a:gridCol w="4114800">
                      <a:extLst>
                        <a:ext uri="{9D8B030D-6E8A-4147-A177-3AD203B41FA5}">
                          <a16:colId xmlns:a16="http://schemas.microsoft.com/office/drawing/2014/main" val="789189037"/>
                        </a:ext>
                      </a:extLst>
                    </a:gridCol>
                    <a:gridCol w="3503023">
                      <a:extLst>
                        <a:ext uri="{9D8B030D-6E8A-4147-A177-3AD203B41FA5}">
                          <a16:colId xmlns:a16="http://schemas.microsoft.com/office/drawing/2014/main" val="3659488661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 sz="2400" b="1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Magnetic Moments</a:t>
                          </a:r>
                          <a:endParaRPr lang="en-US" sz="2400" b="1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1391" t="-9333" r="-348" b="-1036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4886027"/>
                      </a:ext>
                    </a:extLst>
                  </a:tr>
                  <a:tr h="851218">
                    <a:tc>
                      <a:txBody>
                        <a:bodyPr/>
                        <a:lstStyle/>
                        <a:p>
                          <a:r>
                            <a:rPr lang="en-US" sz="2400" b="1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Diamagnetism</a:t>
                          </a:r>
                          <a:endParaRPr lang="en-US" sz="2400" b="1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71302" t="-58571" r="-85355" b="-45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1391" t="-58571" r="-348" b="-45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95765727"/>
                      </a:ext>
                    </a:extLst>
                  </a:tr>
                  <a:tr h="851218">
                    <a:tc>
                      <a:txBody>
                        <a:bodyPr/>
                        <a:lstStyle/>
                        <a:p>
                          <a:r>
                            <a:rPr lang="en-US" sz="2400" b="1" dirty="0" err="1" smtClean="0">
                              <a:latin typeface="Times New Roman" pitchFamily="18" charset="0"/>
                              <a:cs typeface="Times New Roman" pitchFamily="18" charset="0"/>
                            </a:rPr>
                            <a:t>Paramagnetism</a:t>
                          </a:r>
                          <a:endParaRPr lang="en-US" sz="2400" b="1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71302" t="-158571" r="-85355" b="-35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1391" t="-158571" r="-348" b="-35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32441828"/>
                      </a:ext>
                    </a:extLst>
                  </a:tr>
                  <a:tr h="851218">
                    <a:tc>
                      <a:txBody>
                        <a:bodyPr/>
                        <a:lstStyle/>
                        <a:p>
                          <a:r>
                            <a:rPr lang="en-US" sz="2400" b="1" dirty="0" err="1" smtClean="0">
                              <a:latin typeface="Times New Roman" pitchFamily="18" charset="0"/>
                              <a:cs typeface="Times New Roman" pitchFamily="18" charset="0"/>
                            </a:rPr>
                            <a:t>Antiferromagnetism</a:t>
                          </a:r>
                          <a:endParaRPr lang="en-US" sz="2400" b="1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71302" t="-260432" r="-85355" b="-2575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1391" t="-260432" r="-348" b="-25755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81254074"/>
                      </a:ext>
                    </a:extLst>
                  </a:tr>
                  <a:tr h="1216978">
                    <a:tc>
                      <a:txBody>
                        <a:bodyPr/>
                        <a:lstStyle/>
                        <a:p>
                          <a:r>
                            <a:rPr lang="en-US" sz="2400" b="1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Ferrimagnetism</a:t>
                          </a:r>
                          <a:endParaRPr lang="en-US" sz="2400" b="1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71302" t="-250500" r="-85355" b="-79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1391" t="-250500" r="-348" b="-79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21211482"/>
                      </a:ext>
                    </a:extLst>
                  </a:tr>
                  <a:tr h="851218">
                    <a:tc>
                      <a:txBody>
                        <a:bodyPr/>
                        <a:lstStyle/>
                        <a:p>
                          <a:r>
                            <a:rPr lang="en-US" sz="2400" b="1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Ferromagnetism</a:t>
                          </a:r>
                          <a:endParaRPr lang="en-US" sz="2400" b="1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71302" t="-500714" r="-85355" b="-12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1391" t="-500714" r="-348" b="-1285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1589628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t>9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2322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D3FDB1C377FE24B814C371216F46CAE" ma:contentTypeVersion="0" ma:contentTypeDescription="Create a new document." ma:contentTypeScope="" ma:versionID="29cc7e00905153fce08382d4c099a87d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d413257cd9829394d17656a545d5fa4e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0529AD59-56FB-4049-A0D8-C48CE7DAD86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C30871DF-7DB9-4B73-ACE3-7A330D7B6E1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A06B91F-D7FF-48A0-991D-3589418AA41C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4826</TotalTime>
  <Words>4321</Words>
  <Application>Microsoft Office PowerPoint</Application>
  <PresentationFormat>Widescreen</PresentationFormat>
  <Paragraphs>725</Paragraphs>
  <Slides>89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89</vt:i4>
      </vt:variant>
    </vt:vector>
  </HeadingPairs>
  <TitlesOfParts>
    <vt:vector size="95" baseType="lpstr">
      <vt:lpstr>Arial</vt:lpstr>
      <vt:lpstr>Calibri</vt:lpstr>
      <vt:lpstr>Calibri Light</vt:lpstr>
      <vt:lpstr>Cambria Math</vt:lpstr>
      <vt:lpstr>Times New Roman</vt:lpstr>
      <vt:lpstr>Office Theme</vt:lpstr>
      <vt:lpstr>Modeling and Simulation of Magnetic Transmission Lines</vt:lpstr>
      <vt:lpstr>Research Objectives</vt:lpstr>
      <vt:lpstr>1. Introduction to Magnetic Transmission</vt:lpstr>
      <vt:lpstr>1. Introduction to Magnetic Transmission Lines</vt:lpstr>
      <vt:lpstr>1. Applications of Magnetic Transmission Lines</vt:lpstr>
      <vt:lpstr>1. Applications of Magnetic Transmission Lines</vt:lpstr>
      <vt:lpstr>1.1. Introduction to Solid State Magnetism</vt:lpstr>
      <vt:lpstr>1.1. Magnetization and Permeability</vt:lpstr>
      <vt:lpstr>1.1. Properties of Magnetic Materials</vt:lpstr>
      <vt:lpstr>1.1. Sample Materials for Manufacturing Magnetic Transmission Lines</vt:lpstr>
      <vt:lpstr>1.1. Magnetic Susceptibility</vt:lpstr>
      <vt:lpstr>1.1. Magnetic Hysteresis</vt:lpstr>
      <vt:lpstr>1.1. Dielectric and Diamagnetic Losses</vt:lpstr>
      <vt:lpstr>1.1. Other Losses in Magnetic Cores</vt:lpstr>
      <vt:lpstr>2. Magnetic Circuit Modeling</vt:lpstr>
      <vt:lpstr>2. Three Magnetic Circuit Models</vt:lpstr>
      <vt:lpstr>2.1. Magnetic Reluctance Model</vt:lpstr>
      <vt:lpstr>2.1. Complex Magnetic Reluctance Model for Magnetic Circuits</vt:lpstr>
      <vt:lpstr>2.1. Complex Magnetic Reluctance Model for Magnetic Circuits</vt:lpstr>
      <vt:lpstr>2.1. Inconsistency in Complex Magnetic Reluctance Model</vt:lpstr>
      <vt:lpstr>2.1. Reluctance model for a Compounded DC Generator </vt:lpstr>
      <vt:lpstr>2.1. Simulation of Reluctance model for a Compounded DC Generator </vt:lpstr>
      <vt:lpstr>2.1. Simulation of Non-Linear Reluctance</vt:lpstr>
      <vt:lpstr>2.1. Simulation of Non-Linear Reluctance</vt:lpstr>
      <vt:lpstr>2.1. Simulation of Reluctance model for a Compounded DC Generator </vt:lpstr>
      <vt:lpstr>2.2. Permeance-Capacitance Model</vt:lpstr>
      <vt:lpstr>2.2. Tellegen’s Gyrator theory (1948)</vt:lpstr>
      <vt:lpstr>2.2. Tellegen’s Gyrator (1948)</vt:lpstr>
      <vt:lpstr>2.2. Validation of Gyrator Theory (1948)</vt:lpstr>
      <vt:lpstr>2.2. Power Invariant Permeance-Capacitance Model (1969)</vt:lpstr>
      <vt:lpstr>2.2. Magnetic Permeance</vt:lpstr>
      <vt:lpstr>2.2. Permeance-Capacitance Model for a full bridge Isolated Buck Converter</vt:lpstr>
      <vt:lpstr>2.2. The switching table for the switches and diodes</vt:lpstr>
      <vt:lpstr>2.2. The design parameters</vt:lpstr>
      <vt:lpstr>2.2. The Design Procedure</vt:lpstr>
      <vt:lpstr>2.2. Permeance-Capacitance Model for a full bridge Isolated Buck Converter</vt:lpstr>
      <vt:lpstr>2.2. Model for Primary winding gyrator</vt:lpstr>
      <vt:lpstr>2.2. Model for Secondary winding gyrators</vt:lpstr>
      <vt:lpstr>2.2. Model for non-linear Permeance </vt:lpstr>
      <vt:lpstr>2.2. Sample Response of non-linear Permeance </vt:lpstr>
      <vt:lpstr>2.2. Simulation Model of full bridge Isolated Buck Converter</vt:lpstr>
      <vt:lpstr>2.2. Source and Load waveforms</vt:lpstr>
      <vt:lpstr>2.2. Permeance Magnetic Voltage and Magnetic Displacement Current</vt:lpstr>
      <vt:lpstr>2.3.Magnetic Transmission Line Model</vt:lpstr>
      <vt:lpstr>2.3. Magnetic Transmission Line Model (2012)</vt:lpstr>
      <vt:lpstr>2.3. Distributed Parameters in Magnetic Transmission Line Model (2012)</vt:lpstr>
      <vt:lpstr>2.3. Energy Loss and Energy Storage in Magnetic Transmission Line Model (2012)</vt:lpstr>
      <vt:lpstr>2.3. Lossy Transmission Lines</vt:lpstr>
      <vt:lpstr>3. Electromagnetic Simulations and MEEP Simulator</vt:lpstr>
      <vt:lpstr>3.1. Finite Difference Time Domain Method</vt:lpstr>
      <vt:lpstr>3.1. Finite Difference Time Domain     Method (1966)</vt:lpstr>
      <vt:lpstr>3.1. Yee Lattice (1966)</vt:lpstr>
      <vt:lpstr>3.2. Introduction to MEEP Simulator</vt:lpstr>
      <vt:lpstr>3.2. Introduction to MEEP Simulator</vt:lpstr>
      <vt:lpstr>3.2. MEEP: Boundary Conditions </vt:lpstr>
      <vt:lpstr>3.2. MEEP: Material Inhomogeneity</vt:lpstr>
      <vt:lpstr>3.2. MEEP: Material Dispersion</vt:lpstr>
      <vt:lpstr>3.2. MEEP: Gyromagnetism</vt:lpstr>
      <vt:lpstr>3.2. MEEP: Gyromagnetism</vt:lpstr>
      <vt:lpstr>3.2. MEEP: Transmittance Spectra</vt:lpstr>
      <vt:lpstr>3.3. MEEP Simulation of Dispersive, Gyromagnetic Ferromagnetic Transmission Line </vt:lpstr>
      <vt:lpstr>3.3. MEEP Simulation for Magnetic Transmission Line</vt:lpstr>
      <vt:lpstr>3.3. Introduction to Pulse Transformer</vt:lpstr>
      <vt:lpstr>3.3. Pulse Transformer Magnetic Transmission Line Model</vt:lpstr>
      <vt:lpstr>3.3. Pulse Transformer Simulation in MEEP</vt:lpstr>
      <vt:lpstr>3.3. Geometry of Pulse Transformer</vt:lpstr>
      <vt:lpstr>3.3. Material Properties of MnZn Ferrite</vt:lpstr>
      <vt:lpstr>3.3. Susceptibility versus bias</vt:lpstr>
      <vt:lpstr>3.3. Soft Electric Gaussian Current Pulse</vt:lpstr>
      <vt:lpstr>3.3. Evolution of Transverse Magnetic Field Intensity H (A/m)</vt:lpstr>
      <vt:lpstr>3.3. Color map for Longitudinal Fields</vt:lpstr>
      <vt:lpstr>3.3. Color map for Transverse Fields</vt:lpstr>
      <vt:lpstr>3.3. Field Map for Magnetic Transmission Line</vt:lpstr>
      <vt:lpstr>3.3. Propagation Constant of Magnetic Transmission Line</vt:lpstr>
      <vt:lpstr>3.3. Propagation Constant versus bias</vt:lpstr>
      <vt:lpstr>3.3. Phase Velocity of Magnetic Transmission Line</vt:lpstr>
      <vt:lpstr>3.3. Intrinsic Wave Impedance of Magnetic Transmission Line</vt:lpstr>
      <vt:lpstr>3.3. Intrinsic Wave Impedance versus bias</vt:lpstr>
      <vt:lpstr>3.3. Longitudinal Admittance of Magnetic Transmission Line</vt:lpstr>
      <vt:lpstr>3.3. Longitudinal Admittance versus bias</vt:lpstr>
      <vt:lpstr>3.3. Transverse Impedance of Magnetic Transmission Line</vt:lpstr>
      <vt:lpstr>3.3. Transverse Impedance versus bias</vt:lpstr>
      <vt:lpstr>3.3. Limitations of MEEP simulation</vt:lpstr>
      <vt:lpstr>4. Conclusion</vt:lpstr>
      <vt:lpstr>4. Comparison of three Models </vt:lpstr>
      <vt:lpstr>4. Conclusion</vt:lpstr>
      <vt:lpstr>4. Scope for Further Work</vt:lpstr>
      <vt:lpstr>References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Modeling and Simulation of Magnetic Transmission Lines</dc:title>
  <dc:creator>Muhammad Amaar</dc:creator>
  <cp:lastModifiedBy>Muhammad Amaar</cp:lastModifiedBy>
  <cp:revision>1351</cp:revision>
  <dcterms:created xsi:type="dcterms:W3CDTF">2019-10-08T20:14:06Z</dcterms:created>
  <dcterms:modified xsi:type="dcterms:W3CDTF">2020-10-06T18:56:19Z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0x0101005D3FDB1C377FE24B814C371216F46CAE</vt:lpwstr>
  </property>
</Properties>
</file>